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0" r:id="rId5"/>
    <p:sldMasterId id="2147483658" r:id="rId6"/>
    <p:sldMasterId id="2147483668" r:id="rId7"/>
    <p:sldMasterId id="2147483670" r:id="rId8"/>
    <p:sldMasterId id="2147483660" r:id="rId9"/>
    <p:sldMasterId id="2147483672" r:id="rId10"/>
  </p:sldMasterIdLst>
  <p:notesMasterIdLst>
    <p:notesMasterId r:id="rId41"/>
  </p:notesMasterIdLst>
  <p:sldIdLst>
    <p:sldId id="256" r:id="rId11"/>
    <p:sldId id="262" r:id="rId12"/>
    <p:sldId id="281" r:id="rId13"/>
    <p:sldId id="316" r:id="rId14"/>
    <p:sldId id="284" r:id="rId15"/>
    <p:sldId id="285" r:id="rId16"/>
    <p:sldId id="283" r:id="rId17"/>
    <p:sldId id="286" r:id="rId18"/>
    <p:sldId id="312" r:id="rId19"/>
    <p:sldId id="313" r:id="rId20"/>
    <p:sldId id="314" r:id="rId21"/>
    <p:sldId id="287" r:id="rId22"/>
    <p:sldId id="270" r:id="rId23"/>
    <p:sldId id="309" r:id="rId24"/>
    <p:sldId id="310" r:id="rId25"/>
    <p:sldId id="311" r:id="rId26"/>
    <p:sldId id="288" r:id="rId27"/>
    <p:sldId id="282" r:id="rId28"/>
    <p:sldId id="291" r:id="rId29"/>
    <p:sldId id="292" r:id="rId30"/>
    <p:sldId id="295" r:id="rId31"/>
    <p:sldId id="296" r:id="rId32"/>
    <p:sldId id="297" r:id="rId33"/>
    <p:sldId id="293" r:id="rId34"/>
    <p:sldId id="298" r:id="rId35"/>
    <p:sldId id="299" r:id="rId36"/>
    <p:sldId id="300" r:id="rId37"/>
    <p:sldId id="301" r:id="rId38"/>
    <p:sldId id="315" r:id="rId39"/>
    <p:sldId id="302" r:id="rId4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440DF1F-CB4A-4754-E7C3-349D07E2766E}" name="Odette Pearson" initials="OP" userId="Odette Pearson"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1918"/>
    <a:srgbClr val="E36741"/>
    <a:srgbClr val="343433"/>
    <a:srgbClr val="0325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75676" autoAdjust="0"/>
  </p:normalViewPr>
  <p:slideViewPr>
    <p:cSldViewPr snapToGrid="0" snapToObjects="1">
      <p:cViewPr varScale="1">
        <p:scale>
          <a:sx n="76" d="100"/>
          <a:sy n="76" d="100"/>
        </p:scale>
        <p:origin x="54" y="39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microsoft.com/office/2018/10/relationships/authors" Target="authors.xml"/><Relationship Id="rId20" Type="http://schemas.openxmlformats.org/officeDocument/2006/relationships/slide" Target="slides/slide10.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Leda.Sivak\Desktop\AHCSA%20-%20Taking%20the%20Next%20Steps\1.%20Audit\Analysis\00.%20NT%20190723%20writeup%20Audit_data_2014_202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Leda.Sivak\Desktop\AHCSA%20-%20Taking%20the%20Next%20Steps\2.%20Survey\Analysis\Survey_data_2021%20-%20analysis%207Feb2023.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Leda.Sivak\Desktop\AHCSA%20-%20Taking%20the%20Next%20Steps\2.%20Survey\Analysis\Survey_data_2021%20-%20analysis%207Feb2023.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Leda.Sivak\Desktop\AHCSA%20-%20Taking%20the%20Next%20Steps\2.%20Survey\Analysis\Survey_data_2021%20-%20analysis%207Feb2023.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Frequency</a:t>
            </a:r>
            <a:r>
              <a:rPr lang="en-US" baseline="0"/>
              <a:t> of c</a:t>
            </a:r>
            <a:r>
              <a:rPr lang="en-US"/>
              <a:t>onsultation with Aboriginal communities in ethics proposals submitted</a:t>
            </a:r>
            <a:r>
              <a:rPr lang="en-US" baseline="0"/>
              <a:t> to AHREC 2014-2021 (n=359)</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'summary 2021 audit 170723 NT'!$B$332</c:f>
              <c:strCache>
                <c:ptCount val="1"/>
                <c:pt idx="0">
                  <c:v>Consultation on one occasion only</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ABFA-42CE-ACE9-9604EEEC6086}"/>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ABFA-42CE-ACE9-9604EEEC6086}"/>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ABFA-42CE-ACE9-9604EEEC6086}"/>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 2021 audit 170723 NT'!$D$331</c:f>
              <c:strCache>
                <c:ptCount val="1"/>
                <c:pt idx="0">
                  <c:v> Percentage</c:v>
                </c:pt>
              </c:strCache>
            </c:strRef>
          </c:cat>
          <c:val>
            <c:numRef>
              <c:f>'summary 2021 audit 170723 NT'!$D$332</c:f>
              <c:numCache>
                <c:formatCode>\(0%\)</c:formatCode>
                <c:ptCount val="1"/>
                <c:pt idx="0">
                  <c:v>3.3240997229916899E-2</c:v>
                </c:pt>
              </c:numCache>
            </c:numRef>
          </c:val>
          <c:extLst>
            <c:ext xmlns:c16="http://schemas.microsoft.com/office/drawing/2014/chart" uri="{C3380CC4-5D6E-409C-BE32-E72D297353CC}">
              <c16:uniqueId val="{00000006-ABFA-42CE-ACE9-9604EEEC6086}"/>
            </c:ext>
          </c:extLst>
        </c:ser>
        <c:ser>
          <c:idx val="1"/>
          <c:order val="1"/>
          <c:tx>
            <c:strRef>
              <c:f>'summary 2021 audit 170723 NT'!$B$333</c:f>
              <c:strCache>
                <c:ptCount val="1"/>
                <c:pt idx="0">
                  <c:v>No consultation</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 2021 audit 170723 NT'!$D$331</c:f>
              <c:strCache>
                <c:ptCount val="1"/>
                <c:pt idx="0">
                  <c:v> Percentage</c:v>
                </c:pt>
              </c:strCache>
            </c:strRef>
          </c:cat>
          <c:val>
            <c:numRef>
              <c:f>'summary 2021 audit 170723 NT'!$D$333</c:f>
              <c:numCache>
                <c:formatCode>\(0%\)</c:formatCode>
                <c:ptCount val="1"/>
                <c:pt idx="0">
                  <c:v>7.7562326869806089E-2</c:v>
                </c:pt>
              </c:numCache>
            </c:numRef>
          </c:val>
          <c:extLst>
            <c:ext xmlns:c16="http://schemas.microsoft.com/office/drawing/2014/chart" uri="{C3380CC4-5D6E-409C-BE32-E72D297353CC}">
              <c16:uniqueId val="{00000007-ABFA-42CE-ACE9-9604EEEC6086}"/>
            </c:ext>
          </c:extLst>
        </c:ser>
        <c:ser>
          <c:idx val="2"/>
          <c:order val="2"/>
          <c:tx>
            <c:strRef>
              <c:f>'summary 2021 audit 170723 NT'!$B$334</c:f>
              <c:strCache>
                <c:ptCount val="1"/>
                <c:pt idx="0">
                  <c:v>Regular consultation</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 2021 audit 170723 NT'!$D$331</c:f>
              <c:strCache>
                <c:ptCount val="1"/>
                <c:pt idx="0">
                  <c:v> Percentage</c:v>
                </c:pt>
              </c:strCache>
            </c:strRef>
          </c:cat>
          <c:val>
            <c:numRef>
              <c:f>'summary 2021 audit 170723 NT'!$D$334</c:f>
              <c:numCache>
                <c:formatCode>\(0%\)</c:formatCode>
                <c:ptCount val="1"/>
                <c:pt idx="0">
                  <c:v>0.88919667590027696</c:v>
                </c:pt>
              </c:numCache>
            </c:numRef>
          </c:val>
          <c:extLst>
            <c:ext xmlns:c16="http://schemas.microsoft.com/office/drawing/2014/chart" uri="{C3380CC4-5D6E-409C-BE32-E72D297353CC}">
              <c16:uniqueId val="{00000008-ABFA-42CE-ACE9-9604EEEC6086}"/>
            </c:ext>
          </c:extLst>
        </c:ser>
        <c:dLbls>
          <c:showLegendKey val="0"/>
          <c:showVal val="0"/>
          <c:showCatName val="0"/>
          <c:showSerName val="0"/>
          <c:showPercent val="0"/>
          <c:showBubbleSize val="0"/>
        </c:dLbls>
        <c:gapWidth val="100"/>
        <c:axId val="1067293983"/>
        <c:axId val="1067318943"/>
      </c:barChart>
      <c:valAx>
        <c:axId val="1067318943"/>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7293983"/>
        <c:crosses val="autoZero"/>
        <c:crossBetween val="between"/>
      </c:valAx>
      <c:catAx>
        <c:axId val="1067293983"/>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7318943"/>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a:t>Gender of survey respondents (n=106)</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912-4869-A6AD-F216416A420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912-4869-A6AD-F216416A420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912-4869-A6AD-F216416A4201}"/>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912-4869-A6AD-F216416A4201}"/>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912-4869-A6AD-F216416A4201}"/>
                </c:ext>
              </c:extLst>
            </c:dLbl>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912-4869-A6AD-F216416A420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extLst>
          </c:dLbls>
          <c:cat>
            <c:strRef>
              <c:f>'2 Gender ethnicity'!$A$9:$A$11</c:f>
              <c:strCache>
                <c:ptCount val="3"/>
                <c:pt idx="0">
                  <c:v>Female</c:v>
                </c:pt>
                <c:pt idx="1">
                  <c:v>Male</c:v>
                </c:pt>
                <c:pt idx="2">
                  <c:v>Other</c:v>
                </c:pt>
              </c:strCache>
            </c:strRef>
          </c:cat>
          <c:val>
            <c:numRef>
              <c:f>'2 Gender ethnicity'!$C$9:$C$11</c:f>
              <c:numCache>
                <c:formatCode>\(0%\)</c:formatCode>
                <c:ptCount val="3"/>
                <c:pt idx="0">
                  <c:v>0.72641509433962259</c:v>
                </c:pt>
                <c:pt idx="1">
                  <c:v>0.25471698113207547</c:v>
                </c:pt>
                <c:pt idx="2">
                  <c:v>1.8867924528301886E-2</c:v>
                </c:pt>
              </c:numCache>
            </c:numRef>
          </c:val>
          <c:extLst>
            <c:ext xmlns:c16="http://schemas.microsoft.com/office/drawing/2014/chart" uri="{C3380CC4-5D6E-409C-BE32-E72D297353CC}">
              <c16:uniqueId val="{00000006-8912-4869-A6AD-F216416A4201}"/>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a:t>Ethnicity of</a:t>
            </a:r>
            <a:r>
              <a:rPr lang="en-AU" baseline="0"/>
              <a:t> survey respondents (n=106)</a:t>
            </a:r>
            <a:endParaRPr lang="en-AU"/>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90B-491F-980B-391A13A056F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90B-491F-980B-391A13A056F9}"/>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 Gender ethnicity'!$A$2:$A$3</c:f>
              <c:strCache>
                <c:ptCount val="2"/>
                <c:pt idx="0">
                  <c:v>No</c:v>
                </c:pt>
                <c:pt idx="1">
                  <c:v>Yes, Aboriginal and/or Torres Strait Islander</c:v>
                </c:pt>
              </c:strCache>
            </c:strRef>
          </c:cat>
          <c:val>
            <c:numRef>
              <c:f>'2 Gender ethnicity'!$C$2:$C$3</c:f>
              <c:numCache>
                <c:formatCode>\(0%\)</c:formatCode>
                <c:ptCount val="2"/>
                <c:pt idx="0">
                  <c:v>0.77358490566037741</c:v>
                </c:pt>
                <c:pt idx="1">
                  <c:v>0.22641509433962265</c:v>
                </c:pt>
              </c:numCache>
            </c:numRef>
          </c:val>
          <c:extLst>
            <c:ext xmlns:c16="http://schemas.microsoft.com/office/drawing/2014/chart" uri="{C3380CC4-5D6E-409C-BE32-E72D297353CC}">
              <c16:uniqueId val="{00000004-490B-491F-980B-391A13A056F9}"/>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a:t>Summary: Capacity development needs of research SECTOR</a:t>
            </a:r>
            <a:br>
              <a:rPr lang="en-AU"/>
            </a:br>
            <a:r>
              <a:rPr lang="en-AU"/>
              <a:t>(Strongly agree</a:t>
            </a:r>
            <a:r>
              <a:rPr lang="en-AU" baseline="0"/>
              <a:t> + Agree) (n=106)</a:t>
            </a:r>
            <a:endParaRPr lang="en-AU"/>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'22 Sector support'!$B$209</c:f>
              <c:strCache>
                <c:ptCount val="1"/>
                <c:pt idx="0">
                  <c:v>Strongly agree %</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 Sector support'!$A$210:$A$223</c:f>
              <c:strCache>
                <c:ptCount val="13"/>
                <c:pt idx="0">
                  <c:v>Indigenous data sovereignty</c:v>
                </c:pt>
                <c:pt idx="1">
                  <c:v>Enabling meaningful governance</c:v>
                </c:pt>
                <c:pt idx="2">
                  <c:v>Supporting the use of Indigenous methodologies</c:v>
                </c:pt>
                <c:pt idx="3">
                  <c:v>Practicing cultural safety</c:v>
                </c:pt>
                <c:pt idx="4">
                  <c:v>Strengthening capability and capacity of Aboriginal researchers</c:v>
                </c:pt>
                <c:pt idx="5">
                  <c:v>Understanding cultural safety</c:v>
                </c:pt>
                <c:pt idx="6">
                  <c:v>Having reciprocal relationships</c:v>
                </c:pt>
                <c:pt idx="7">
                  <c:v>Translating research findings into practice</c:v>
                </c:pt>
                <c:pt idx="8">
                  <c:v>Collaborating with Aboriginal researchers and leaders</c:v>
                </c:pt>
                <c:pt idx="9">
                  <c:v>Partnering with Aboriginal organisations</c:v>
                </c:pt>
                <c:pt idx="10">
                  <c:v>Identifying Aboriginal stakeholders for engagement</c:v>
                </c:pt>
                <c:pt idx="11">
                  <c:v>Communicating with ACCHSs</c:v>
                </c:pt>
                <c:pt idx="12">
                  <c:v>Understanding requirements of AHREC</c:v>
                </c:pt>
              </c:strCache>
            </c:strRef>
          </c:cat>
          <c:val>
            <c:numRef>
              <c:f>'22 Sector support'!$B$210:$B$223</c:f>
              <c:numCache>
                <c:formatCode>General</c:formatCode>
                <c:ptCount val="14"/>
                <c:pt idx="0">
                  <c:v>58</c:v>
                </c:pt>
                <c:pt idx="1">
                  <c:v>53</c:v>
                </c:pt>
                <c:pt idx="2">
                  <c:v>53</c:v>
                </c:pt>
                <c:pt idx="3">
                  <c:v>52</c:v>
                </c:pt>
                <c:pt idx="4">
                  <c:v>51</c:v>
                </c:pt>
                <c:pt idx="5">
                  <c:v>49</c:v>
                </c:pt>
                <c:pt idx="6">
                  <c:v>49</c:v>
                </c:pt>
                <c:pt idx="7">
                  <c:v>45</c:v>
                </c:pt>
                <c:pt idx="8">
                  <c:v>43</c:v>
                </c:pt>
                <c:pt idx="9">
                  <c:v>41</c:v>
                </c:pt>
                <c:pt idx="10">
                  <c:v>39</c:v>
                </c:pt>
                <c:pt idx="11">
                  <c:v>38</c:v>
                </c:pt>
                <c:pt idx="12">
                  <c:v>31</c:v>
                </c:pt>
              </c:numCache>
            </c:numRef>
          </c:val>
          <c:extLst>
            <c:ext xmlns:c16="http://schemas.microsoft.com/office/drawing/2014/chart" uri="{C3380CC4-5D6E-409C-BE32-E72D297353CC}">
              <c16:uniqueId val="{00000000-169E-4A49-9027-106C6B44844D}"/>
            </c:ext>
          </c:extLst>
        </c:ser>
        <c:ser>
          <c:idx val="1"/>
          <c:order val="1"/>
          <c:tx>
            <c:strRef>
              <c:f>'22 Sector support'!$C$209</c:f>
              <c:strCache>
                <c:ptCount val="1"/>
                <c:pt idx="0">
                  <c:v>Agree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 Sector support'!$A$210:$A$223</c:f>
              <c:strCache>
                <c:ptCount val="13"/>
                <c:pt idx="0">
                  <c:v>Indigenous data sovereignty</c:v>
                </c:pt>
                <c:pt idx="1">
                  <c:v>Enabling meaningful governance</c:v>
                </c:pt>
                <c:pt idx="2">
                  <c:v>Supporting the use of Indigenous methodologies</c:v>
                </c:pt>
                <c:pt idx="3">
                  <c:v>Practicing cultural safety</c:v>
                </c:pt>
                <c:pt idx="4">
                  <c:v>Strengthening capability and capacity of Aboriginal researchers</c:v>
                </c:pt>
                <c:pt idx="5">
                  <c:v>Understanding cultural safety</c:v>
                </c:pt>
                <c:pt idx="6">
                  <c:v>Having reciprocal relationships</c:v>
                </c:pt>
                <c:pt idx="7">
                  <c:v>Translating research findings into practice</c:v>
                </c:pt>
                <c:pt idx="8">
                  <c:v>Collaborating with Aboriginal researchers and leaders</c:v>
                </c:pt>
                <c:pt idx="9">
                  <c:v>Partnering with Aboriginal organisations</c:v>
                </c:pt>
                <c:pt idx="10">
                  <c:v>Identifying Aboriginal stakeholders for engagement</c:v>
                </c:pt>
                <c:pt idx="11">
                  <c:v>Communicating with ACCHSs</c:v>
                </c:pt>
                <c:pt idx="12">
                  <c:v>Understanding requirements of AHREC</c:v>
                </c:pt>
              </c:strCache>
            </c:strRef>
          </c:cat>
          <c:val>
            <c:numRef>
              <c:f>'22 Sector support'!$C$210:$C$223</c:f>
              <c:numCache>
                <c:formatCode>General</c:formatCode>
                <c:ptCount val="14"/>
                <c:pt idx="0">
                  <c:v>33</c:v>
                </c:pt>
                <c:pt idx="1">
                  <c:v>38</c:v>
                </c:pt>
                <c:pt idx="2">
                  <c:v>38</c:v>
                </c:pt>
                <c:pt idx="3">
                  <c:v>39</c:v>
                </c:pt>
                <c:pt idx="4">
                  <c:v>42</c:v>
                </c:pt>
                <c:pt idx="5">
                  <c:v>39</c:v>
                </c:pt>
                <c:pt idx="6">
                  <c:v>42</c:v>
                </c:pt>
                <c:pt idx="7">
                  <c:v>44</c:v>
                </c:pt>
                <c:pt idx="8">
                  <c:v>44</c:v>
                </c:pt>
                <c:pt idx="9">
                  <c:v>49</c:v>
                </c:pt>
                <c:pt idx="10">
                  <c:v>51</c:v>
                </c:pt>
                <c:pt idx="11">
                  <c:v>43</c:v>
                </c:pt>
                <c:pt idx="12">
                  <c:v>46</c:v>
                </c:pt>
              </c:numCache>
            </c:numRef>
          </c:val>
          <c:extLst>
            <c:ext xmlns:c16="http://schemas.microsoft.com/office/drawing/2014/chart" uri="{C3380CC4-5D6E-409C-BE32-E72D297353CC}">
              <c16:uniqueId val="{00000001-169E-4A49-9027-106C6B44844D}"/>
            </c:ext>
          </c:extLst>
        </c:ser>
        <c:dLbls>
          <c:showLegendKey val="0"/>
          <c:showVal val="0"/>
          <c:showCatName val="0"/>
          <c:showSerName val="0"/>
          <c:showPercent val="0"/>
          <c:showBubbleSize val="0"/>
        </c:dLbls>
        <c:gapWidth val="182"/>
        <c:overlap val="100"/>
        <c:axId val="1754507184"/>
        <c:axId val="1754513424"/>
      </c:barChart>
      <c:catAx>
        <c:axId val="17545071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54513424"/>
        <c:crosses val="autoZero"/>
        <c:auto val="1"/>
        <c:lblAlgn val="ctr"/>
        <c:lblOffset val="100"/>
        <c:noMultiLvlLbl val="0"/>
      </c:catAx>
      <c:valAx>
        <c:axId val="175451342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5450718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5E2940-F6AE-5B44-8A45-DD03695A12A4}" type="datetimeFigureOut">
              <a:rPr lang="en-US" smtClean="0"/>
              <a:t>5/30/2024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838ABF-884D-4145-85A0-08BE7CC00310}" type="slidenum">
              <a:rPr lang="en-US" smtClean="0"/>
              <a:t>‹#›</a:t>
            </a:fld>
            <a:endParaRPr lang="en-US"/>
          </a:p>
        </p:txBody>
      </p:sp>
    </p:spTree>
    <p:extLst>
      <p:ext uri="{BB962C8B-B14F-4D97-AF65-F5344CB8AC3E}">
        <p14:creationId xmlns:p14="http://schemas.microsoft.com/office/powerpoint/2010/main" val="3296774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3747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408B779-060C-DA4D-B463-44FA2A4807A2}"/>
              </a:ext>
            </a:extLst>
          </p:cNvPr>
          <p:cNvPicPr>
            <a:picLocks noChangeAspect="1"/>
          </p:cNvPicPr>
          <p:nvPr userDrawn="1"/>
        </p:nvPicPr>
        <p:blipFill>
          <a:blip r:embed="rId2"/>
          <a:stretch>
            <a:fillRect/>
          </a:stretch>
        </p:blipFill>
        <p:spPr>
          <a:xfrm>
            <a:off x="403278" y="214327"/>
            <a:ext cx="641343" cy="953253"/>
          </a:xfrm>
          <a:prstGeom prst="rect">
            <a:avLst/>
          </a:prstGeom>
        </p:spPr>
      </p:pic>
      <p:sp>
        <p:nvSpPr>
          <p:cNvPr id="4" name="TextBox 3">
            <a:extLst>
              <a:ext uri="{FF2B5EF4-FFF2-40B4-BE49-F238E27FC236}">
                <a16:creationId xmlns:a16="http://schemas.microsoft.com/office/drawing/2014/main" id="{0E7C46AD-AE98-C440-AC12-B72F552D2925}"/>
              </a:ext>
            </a:extLst>
          </p:cNvPr>
          <p:cNvSpPr txBox="1"/>
          <p:nvPr userDrawn="1"/>
        </p:nvSpPr>
        <p:spPr>
          <a:xfrm>
            <a:off x="0" y="4858315"/>
            <a:ext cx="1441342" cy="215444"/>
          </a:xfrm>
          <a:prstGeom prst="rect">
            <a:avLst/>
          </a:prstGeom>
          <a:noFill/>
        </p:spPr>
        <p:txBody>
          <a:bodyPr wrap="square" rtlCol="0">
            <a:spAutoFit/>
          </a:bodyPr>
          <a:lstStyle/>
          <a:p>
            <a:pPr algn="ctr"/>
            <a:r>
              <a:rPr lang="en-US" sz="800" b="1" dirty="0" err="1">
                <a:latin typeface="Muli ExtraBold" pitchFamily="2" charset="77"/>
              </a:rPr>
              <a:t>aiatsis.gov.au</a:t>
            </a:r>
            <a:endParaRPr lang="en-US" sz="800" b="1" dirty="0">
              <a:latin typeface="Muli ExtraBold" pitchFamily="2" charset="77"/>
            </a:endParaRPr>
          </a:p>
        </p:txBody>
      </p:sp>
    </p:spTree>
    <p:extLst>
      <p:ext uri="{BB962C8B-B14F-4D97-AF65-F5344CB8AC3E}">
        <p14:creationId xmlns:p14="http://schemas.microsoft.com/office/powerpoint/2010/main" val="825436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964AC7-8278-9F44-B95A-E12DB2FCC330}"/>
              </a:ext>
            </a:extLst>
          </p:cNvPr>
          <p:cNvPicPr>
            <a:picLocks noChangeAspect="1"/>
          </p:cNvPicPr>
          <p:nvPr userDrawn="1"/>
        </p:nvPicPr>
        <p:blipFill>
          <a:blip r:embed="rId2"/>
          <a:srcRect/>
          <a:stretch/>
        </p:blipFill>
        <p:spPr>
          <a:xfrm>
            <a:off x="1743417" y="1119579"/>
            <a:ext cx="7912100" cy="63499"/>
          </a:xfrm>
          <a:prstGeom prst="rect">
            <a:avLst/>
          </a:prstGeom>
        </p:spPr>
      </p:pic>
      <p:pic>
        <p:nvPicPr>
          <p:cNvPr id="5" name="Picture 4">
            <a:extLst>
              <a:ext uri="{FF2B5EF4-FFF2-40B4-BE49-F238E27FC236}">
                <a16:creationId xmlns:a16="http://schemas.microsoft.com/office/drawing/2014/main" id="{4FF254AC-32EA-CA43-9282-FE2A1926153A}"/>
              </a:ext>
            </a:extLst>
          </p:cNvPr>
          <p:cNvPicPr>
            <a:picLocks noChangeAspect="1"/>
          </p:cNvPicPr>
          <p:nvPr userDrawn="1"/>
        </p:nvPicPr>
        <p:blipFill>
          <a:blip r:embed="rId3"/>
          <a:stretch>
            <a:fillRect/>
          </a:stretch>
        </p:blipFill>
        <p:spPr>
          <a:xfrm>
            <a:off x="403278" y="214327"/>
            <a:ext cx="641343" cy="953253"/>
          </a:xfrm>
          <a:prstGeom prst="rect">
            <a:avLst/>
          </a:prstGeom>
        </p:spPr>
      </p:pic>
      <p:sp>
        <p:nvSpPr>
          <p:cNvPr id="6" name="TextBox 5">
            <a:extLst>
              <a:ext uri="{FF2B5EF4-FFF2-40B4-BE49-F238E27FC236}">
                <a16:creationId xmlns:a16="http://schemas.microsoft.com/office/drawing/2014/main" id="{0E7C46AD-AE98-C440-AC12-B72F552D2925}"/>
              </a:ext>
            </a:extLst>
          </p:cNvPr>
          <p:cNvSpPr txBox="1"/>
          <p:nvPr userDrawn="1"/>
        </p:nvSpPr>
        <p:spPr>
          <a:xfrm>
            <a:off x="0" y="4858315"/>
            <a:ext cx="1441342" cy="215444"/>
          </a:xfrm>
          <a:prstGeom prst="rect">
            <a:avLst/>
          </a:prstGeom>
          <a:noFill/>
        </p:spPr>
        <p:txBody>
          <a:bodyPr wrap="square" rtlCol="0">
            <a:spAutoFit/>
          </a:bodyPr>
          <a:lstStyle/>
          <a:p>
            <a:pPr algn="ctr"/>
            <a:r>
              <a:rPr lang="en-US" sz="800" b="1" dirty="0" err="1">
                <a:latin typeface="Muli ExtraBold" pitchFamily="2" charset="77"/>
              </a:rPr>
              <a:t>aiatsis.gov.au</a:t>
            </a:r>
            <a:endParaRPr lang="en-US" sz="800" b="1" dirty="0">
              <a:latin typeface="Muli ExtraBold" pitchFamily="2" charset="77"/>
            </a:endParaRPr>
          </a:p>
        </p:txBody>
      </p:sp>
    </p:spTree>
    <p:extLst>
      <p:ext uri="{BB962C8B-B14F-4D97-AF65-F5344CB8AC3E}">
        <p14:creationId xmlns:p14="http://schemas.microsoft.com/office/powerpoint/2010/main" val="1175713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964AC7-8278-9F44-B95A-E12DB2FCC330}"/>
              </a:ext>
            </a:extLst>
          </p:cNvPr>
          <p:cNvPicPr>
            <a:picLocks noChangeAspect="1"/>
          </p:cNvPicPr>
          <p:nvPr userDrawn="1"/>
        </p:nvPicPr>
        <p:blipFill>
          <a:blip r:embed="rId2"/>
          <a:srcRect/>
          <a:stretch/>
        </p:blipFill>
        <p:spPr>
          <a:xfrm>
            <a:off x="1743417" y="1119579"/>
            <a:ext cx="7912100" cy="63499"/>
          </a:xfrm>
          <a:prstGeom prst="rect">
            <a:avLst/>
          </a:prstGeom>
        </p:spPr>
      </p:pic>
    </p:spTree>
    <p:extLst>
      <p:ext uri="{BB962C8B-B14F-4D97-AF65-F5344CB8AC3E}">
        <p14:creationId xmlns:p14="http://schemas.microsoft.com/office/powerpoint/2010/main" val="2309711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3839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6A21FCF-7E22-524E-A00D-9222C68406F6}"/>
              </a:ext>
            </a:extLst>
          </p:cNvPr>
          <p:cNvPicPr>
            <a:picLocks noChangeAspect="1"/>
          </p:cNvPicPr>
          <p:nvPr userDrawn="1"/>
        </p:nvPicPr>
        <p:blipFill>
          <a:blip r:embed="rId2"/>
          <a:stretch>
            <a:fillRect/>
          </a:stretch>
        </p:blipFill>
        <p:spPr>
          <a:xfrm>
            <a:off x="403278" y="214327"/>
            <a:ext cx="641343" cy="953253"/>
          </a:xfrm>
          <a:prstGeom prst="rect">
            <a:avLst/>
          </a:prstGeom>
        </p:spPr>
      </p:pic>
      <p:sp>
        <p:nvSpPr>
          <p:cNvPr id="5" name="TextBox 4">
            <a:extLst>
              <a:ext uri="{FF2B5EF4-FFF2-40B4-BE49-F238E27FC236}">
                <a16:creationId xmlns:a16="http://schemas.microsoft.com/office/drawing/2014/main" id="{B20D99C2-E1DE-6340-BF8B-10F6647567D5}"/>
              </a:ext>
            </a:extLst>
          </p:cNvPr>
          <p:cNvSpPr txBox="1"/>
          <p:nvPr userDrawn="1"/>
        </p:nvSpPr>
        <p:spPr>
          <a:xfrm>
            <a:off x="0" y="4858315"/>
            <a:ext cx="1441342" cy="215444"/>
          </a:xfrm>
          <a:prstGeom prst="rect">
            <a:avLst/>
          </a:prstGeom>
          <a:noFill/>
        </p:spPr>
        <p:txBody>
          <a:bodyPr wrap="square" rtlCol="0">
            <a:spAutoFit/>
          </a:bodyPr>
          <a:lstStyle/>
          <a:p>
            <a:pPr algn="ctr"/>
            <a:r>
              <a:rPr lang="en-US" sz="800" b="1" dirty="0" err="1">
                <a:latin typeface="Muli ExtraBold" pitchFamily="2" charset="77"/>
              </a:rPr>
              <a:t>aiatsis.gov.au</a:t>
            </a:r>
            <a:endParaRPr lang="en-US" sz="800" b="1" dirty="0">
              <a:latin typeface="Muli ExtraBold" pitchFamily="2" charset="77"/>
            </a:endParaRPr>
          </a:p>
        </p:txBody>
      </p:sp>
      <p:pic>
        <p:nvPicPr>
          <p:cNvPr id="6" name="Picture 5">
            <a:extLst>
              <a:ext uri="{FF2B5EF4-FFF2-40B4-BE49-F238E27FC236}">
                <a16:creationId xmlns:a16="http://schemas.microsoft.com/office/drawing/2014/main" id="{26CFBBC8-7710-4B49-BAEB-6F68D1FA5AC3}"/>
              </a:ext>
            </a:extLst>
          </p:cNvPr>
          <p:cNvPicPr>
            <a:picLocks/>
          </p:cNvPicPr>
          <p:nvPr userDrawn="1"/>
        </p:nvPicPr>
        <p:blipFill rotWithShape="1">
          <a:blip r:embed="rId3"/>
          <a:srcRect t="2" r="44166" b="27999"/>
          <a:stretch/>
        </p:blipFill>
        <p:spPr>
          <a:xfrm rot="5400000">
            <a:off x="-971442" y="2669532"/>
            <a:ext cx="4860000" cy="46800"/>
          </a:xfrm>
          <a:prstGeom prst="rect">
            <a:avLst/>
          </a:prstGeom>
        </p:spPr>
      </p:pic>
    </p:spTree>
    <p:extLst>
      <p:ext uri="{BB962C8B-B14F-4D97-AF65-F5344CB8AC3E}">
        <p14:creationId xmlns:p14="http://schemas.microsoft.com/office/powerpoint/2010/main" val="2125217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6CFBBC8-7710-4B49-BAEB-6F68D1FA5AC3}"/>
              </a:ext>
            </a:extLst>
          </p:cNvPr>
          <p:cNvPicPr>
            <a:picLocks/>
          </p:cNvPicPr>
          <p:nvPr userDrawn="1"/>
        </p:nvPicPr>
        <p:blipFill rotWithShape="1">
          <a:blip r:embed="rId2"/>
          <a:srcRect t="2" r="44166" b="27999"/>
          <a:stretch/>
        </p:blipFill>
        <p:spPr>
          <a:xfrm rot="5400000">
            <a:off x="-971442" y="2669532"/>
            <a:ext cx="4860000" cy="46800"/>
          </a:xfrm>
          <a:prstGeom prst="rect">
            <a:avLst/>
          </a:prstGeom>
        </p:spPr>
      </p:pic>
    </p:spTree>
    <p:extLst>
      <p:ext uri="{BB962C8B-B14F-4D97-AF65-F5344CB8AC3E}">
        <p14:creationId xmlns:p14="http://schemas.microsoft.com/office/powerpoint/2010/main" val="42122437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srcRect/>
          <a:stretch/>
        </p:blipFill>
        <p:spPr>
          <a:xfrm>
            <a:off x="579" y="-1"/>
            <a:ext cx="9265920" cy="5212080"/>
          </a:xfrm>
          <a:prstGeom prst="rect">
            <a:avLst/>
          </a:prstGeom>
        </p:spPr>
      </p:pic>
    </p:spTree>
    <p:extLst>
      <p:ext uri="{BB962C8B-B14F-4D97-AF65-F5344CB8AC3E}">
        <p14:creationId xmlns:p14="http://schemas.microsoft.com/office/powerpoint/2010/main" val="4116444812"/>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srcRect/>
          <a:stretch/>
        </p:blipFill>
        <p:spPr>
          <a:xfrm>
            <a:off x="579" y="-1"/>
            <a:ext cx="9265920" cy="5212080"/>
          </a:xfrm>
          <a:prstGeom prst="rect">
            <a:avLst/>
          </a:prstGeom>
        </p:spPr>
      </p:pic>
    </p:spTree>
    <p:extLst>
      <p:ext uri="{BB962C8B-B14F-4D97-AF65-F5344CB8AC3E}">
        <p14:creationId xmlns:p14="http://schemas.microsoft.com/office/powerpoint/2010/main" val="367669265"/>
      </p:ext>
    </p:extLst>
  </p:cSld>
  <p:clrMap bg1="lt1" tx1="dk1" bg2="lt2" tx2="dk2" accent1="accent1" accent2="accent2" accent3="accent3" accent4="accent4" accent5="accent5" accent6="accent6" hlink="hlink" folHlink="folHlink"/>
  <p:sldLayoutIdLst>
    <p:sldLayoutId id="214748365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srcRect/>
          <a:stretch/>
        </p:blipFill>
        <p:spPr>
          <a:xfrm>
            <a:off x="579" y="-1"/>
            <a:ext cx="9265920" cy="5212080"/>
          </a:xfrm>
          <a:prstGeom prst="rect">
            <a:avLst/>
          </a:prstGeom>
        </p:spPr>
      </p:pic>
    </p:spTree>
    <p:extLst>
      <p:ext uri="{BB962C8B-B14F-4D97-AF65-F5344CB8AC3E}">
        <p14:creationId xmlns:p14="http://schemas.microsoft.com/office/powerpoint/2010/main" val="858487068"/>
      </p:ext>
    </p:extLst>
  </p:cSld>
  <p:clrMap bg1="lt1" tx1="dk1" bg2="lt2" tx2="dk2" accent1="accent1" accent2="accent2" accent3="accent3" accent4="accent4" accent5="accent5" accent6="accent6" hlink="hlink" folHlink="folHlink"/>
  <p:sldLayoutIdLst>
    <p:sldLayoutId id="214748365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srcRect/>
          <a:stretch/>
        </p:blipFill>
        <p:spPr>
          <a:xfrm>
            <a:off x="579" y="-1"/>
            <a:ext cx="9265920" cy="5212080"/>
          </a:xfrm>
          <a:prstGeom prst="rect">
            <a:avLst/>
          </a:prstGeom>
        </p:spPr>
      </p:pic>
    </p:spTree>
    <p:extLst>
      <p:ext uri="{BB962C8B-B14F-4D97-AF65-F5344CB8AC3E}">
        <p14:creationId xmlns:p14="http://schemas.microsoft.com/office/powerpoint/2010/main" val="2417874199"/>
      </p:ext>
    </p:extLst>
  </p:cSld>
  <p:clrMap bg1="lt1" tx1="dk1" bg2="lt2" tx2="dk2" accent1="accent1" accent2="accent2" accent3="accent3" accent4="accent4" accent5="accent5" accent6="accent6" hlink="hlink" folHlink="folHlink"/>
  <p:sldLayoutIdLst>
    <p:sldLayoutId id="214748366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srcRect/>
          <a:stretch/>
        </p:blipFill>
        <p:spPr>
          <a:xfrm>
            <a:off x="579" y="-1"/>
            <a:ext cx="9265920" cy="5212080"/>
          </a:xfrm>
          <a:prstGeom prst="rect">
            <a:avLst/>
          </a:prstGeom>
        </p:spPr>
      </p:pic>
    </p:spTree>
    <p:extLst>
      <p:ext uri="{BB962C8B-B14F-4D97-AF65-F5344CB8AC3E}">
        <p14:creationId xmlns:p14="http://schemas.microsoft.com/office/powerpoint/2010/main" val="4292654450"/>
      </p:ext>
    </p:extLst>
  </p:cSld>
  <p:clrMap bg1="lt1" tx1="dk1" bg2="lt2" tx2="dk2" accent1="accent1" accent2="accent2" accent3="accent3" accent4="accent4" accent5="accent5" accent6="accent6" hlink="hlink" folHlink="folHlink"/>
  <p:sldLayoutIdLst>
    <p:sldLayoutId id="214748367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srcRect/>
          <a:stretch/>
        </p:blipFill>
        <p:spPr>
          <a:xfrm>
            <a:off x="579" y="-1"/>
            <a:ext cx="9265920" cy="5212080"/>
          </a:xfrm>
          <a:prstGeom prst="rect">
            <a:avLst/>
          </a:prstGeom>
        </p:spPr>
      </p:pic>
    </p:spTree>
    <p:extLst>
      <p:ext uri="{BB962C8B-B14F-4D97-AF65-F5344CB8AC3E}">
        <p14:creationId xmlns:p14="http://schemas.microsoft.com/office/powerpoint/2010/main" val="1296069316"/>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srcRect/>
          <a:stretch/>
        </p:blipFill>
        <p:spPr>
          <a:xfrm>
            <a:off x="579" y="-1"/>
            <a:ext cx="9265920" cy="5212080"/>
          </a:xfrm>
          <a:prstGeom prst="rect">
            <a:avLst/>
          </a:prstGeom>
        </p:spPr>
      </p:pic>
    </p:spTree>
    <p:extLst>
      <p:ext uri="{BB962C8B-B14F-4D97-AF65-F5344CB8AC3E}">
        <p14:creationId xmlns:p14="http://schemas.microsoft.com/office/powerpoint/2010/main" val="3427034525"/>
      </p:ext>
    </p:extLst>
  </p:cSld>
  <p:clrMap bg1="lt1" tx1="dk1" bg2="lt2" tx2="dk2" accent1="accent1" accent2="accent2" accent3="accent3" accent4="accent4" accent5="accent5" accent6="accent6" hlink="hlink" folHlink="folHlink"/>
  <p:sldLayoutIdLst>
    <p:sldLayoutId id="214748367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chart" Target="../charts/chart4.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46921" y="1148283"/>
            <a:ext cx="5144124" cy="2846933"/>
          </a:xfrm>
          <a:prstGeom prst="rect">
            <a:avLst/>
          </a:prstGeom>
          <a:noFill/>
        </p:spPr>
        <p:txBody>
          <a:bodyPr wrap="square" lIns="0" tIns="0" rIns="0" bIns="0" rtlCol="0" anchor="b" anchorCtr="0">
            <a:spAutoFit/>
          </a:bodyPr>
          <a:lstStyle/>
          <a:p>
            <a:r>
              <a:rPr lang="en-US" sz="3300" b="1" dirty="0">
                <a:solidFill>
                  <a:schemeClr val="bg1"/>
                </a:solidFill>
                <a:latin typeface="Muli ExtraBold" pitchFamily="2" charset="77"/>
                <a:cs typeface="Arial"/>
              </a:rPr>
              <a:t>Taking the Next Steps</a:t>
            </a:r>
          </a:p>
          <a:p>
            <a:r>
              <a:rPr lang="en-US" sz="2400" b="1" dirty="0">
                <a:solidFill>
                  <a:srgbClr val="E36741"/>
                </a:solidFill>
                <a:latin typeface="Muli ExtraBold" pitchFamily="2" charset="77"/>
                <a:cs typeface="Arial"/>
              </a:rPr>
              <a:t>Informing a RoadMap for Aboriginal health research in South Australia</a:t>
            </a:r>
          </a:p>
          <a:p>
            <a:endParaRPr lang="en-US" sz="2400" b="1" dirty="0">
              <a:solidFill>
                <a:srgbClr val="E36741"/>
              </a:solidFill>
              <a:latin typeface="Muli ExtraBold" pitchFamily="2" charset="77"/>
              <a:cs typeface="Arial"/>
            </a:endParaRPr>
          </a:p>
          <a:p>
            <a:r>
              <a:rPr lang="en-US" sz="1600" dirty="0">
                <a:solidFill>
                  <a:schemeClr val="bg1"/>
                </a:solidFill>
                <a:latin typeface="Muli Medium" pitchFamily="2" charset="77"/>
                <a:cs typeface="Arial"/>
              </a:rPr>
              <a:t>2024</a:t>
            </a:r>
          </a:p>
          <a:p>
            <a:endParaRPr lang="en-US" sz="1600" dirty="0">
              <a:solidFill>
                <a:schemeClr val="bg1"/>
              </a:solidFill>
              <a:latin typeface="Muli Medium" pitchFamily="2" charset="77"/>
              <a:cs typeface="Arial"/>
            </a:endParaRPr>
          </a:p>
          <a:p>
            <a:r>
              <a:rPr lang="en-US" sz="1600" dirty="0">
                <a:solidFill>
                  <a:schemeClr val="bg1"/>
                </a:solidFill>
                <a:latin typeface="Muli Medium" pitchFamily="2" charset="77"/>
                <a:cs typeface="Arial"/>
              </a:rPr>
              <a:t>Odette Pearson, Kim Morey, Karen Glover, Michael Larkin, Leda Sivak, Naomi Thornthwaite, Gokhan Ayturk, Alex Brown, Shane Mohor</a:t>
            </a:r>
          </a:p>
        </p:txBody>
      </p:sp>
      <p:pic>
        <p:nvPicPr>
          <p:cNvPr id="3" name="Picture 2">
            <a:extLst>
              <a:ext uri="{FF2B5EF4-FFF2-40B4-BE49-F238E27FC236}">
                <a16:creationId xmlns:a16="http://schemas.microsoft.com/office/drawing/2014/main" id="{299B51B6-5A3D-B84F-8C81-D3673F9066B1}"/>
              </a:ext>
            </a:extLst>
          </p:cNvPr>
          <p:cNvPicPr>
            <a:picLocks noChangeAspect="1"/>
          </p:cNvPicPr>
          <p:nvPr/>
        </p:nvPicPr>
        <p:blipFill>
          <a:blip r:embed="rId2"/>
          <a:stretch>
            <a:fillRect/>
          </a:stretch>
        </p:blipFill>
        <p:spPr>
          <a:xfrm>
            <a:off x="1427101" y="1593547"/>
            <a:ext cx="1360487" cy="2000282"/>
          </a:xfrm>
          <a:prstGeom prst="rect">
            <a:avLst/>
          </a:prstGeom>
        </p:spPr>
      </p:pic>
      <p:pic>
        <p:nvPicPr>
          <p:cNvPr id="2" name="Picture 1">
            <a:extLst>
              <a:ext uri="{FF2B5EF4-FFF2-40B4-BE49-F238E27FC236}">
                <a16:creationId xmlns:a16="http://schemas.microsoft.com/office/drawing/2014/main" id="{1C4845C7-11B5-E6DB-3783-A9513ED1ECE0}"/>
              </a:ext>
            </a:extLst>
          </p:cNvPr>
          <p:cNvPicPr/>
          <p:nvPr/>
        </p:nvPicPr>
        <p:blipFill>
          <a:blip r:embed="rId3">
            <a:extLst>
              <a:ext uri="{28A0092B-C50C-407E-A947-70E740481C1C}">
                <a14:useLocalDpi xmlns:a14="http://schemas.microsoft.com/office/drawing/2010/main" val="0"/>
              </a:ext>
            </a:extLst>
          </a:blip>
          <a:stretch>
            <a:fillRect/>
          </a:stretch>
        </p:blipFill>
        <p:spPr>
          <a:xfrm>
            <a:off x="116209" y="1893971"/>
            <a:ext cx="1398954" cy="496687"/>
          </a:xfrm>
          <a:prstGeom prst="rect">
            <a:avLst/>
          </a:prstGeom>
          <a:solidFill>
            <a:schemeClr val="bg1"/>
          </a:solidFill>
        </p:spPr>
      </p:pic>
      <p:pic>
        <p:nvPicPr>
          <p:cNvPr id="5" name="Picture 4">
            <a:extLst>
              <a:ext uri="{FF2B5EF4-FFF2-40B4-BE49-F238E27FC236}">
                <a16:creationId xmlns:a16="http://schemas.microsoft.com/office/drawing/2014/main" id="{41C8AD04-711F-8DA6-5CD8-89C2FBDF96DB}"/>
              </a:ext>
            </a:extLst>
          </p:cNvPr>
          <p:cNvPicPr>
            <a:picLocks noChangeAspect="1"/>
          </p:cNvPicPr>
          <p:nvPr/>
        </p:nvPicPr>
        <p:blipFill>
          <a:blip r:embed="rId4"/>
          <a:stretch>
            <a:fillRect/>
          </a:stretch>
        </p:blipFill>
        <p:spPr>
          <a:xfrm>
            <a:off x="130497" y="2427088"/>
            <a:ext cx="1398954" cy="337679"/>
          </a:xfrm>
          <a:prstGeom prst="rect">
            <a:avLst/>
          </a:prstGeom>
          <a:solidFill>
            <a:schemeClr val="bg1"/>
          </a:solidFill>
        </p:spPr>
      </p:pic>
    </p:spTree>
    <p:extLst>
      <p:ext uri="{BB962C8B-B14F-4D97-AF65-F5344CB8AC3E}">
        <p14:creationId xmlns:p14="http://schemas.microsoft.com/office/powerpoint/2010/main" val="142588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3027E2-D083-DDB7-1A24-9B0595FEBE2E}"/>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5CD931D3-6D14-9A48-D626-AD4951B28F22}"/>
              </a:ext>
            </a:extLst>
          </p:cNvPr>
          <p:cNvSpPr txBox="1"/>
          <p:nvPr/>
        </p:nvSpPr>
        <p:spPr>
          <a:xfrm>
            <a:off x="1743417" y="303537"/>
            <a:ext cx="7969835" cy="738664"/>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150"/>
              </a:spcAft>
              <a:buClrTx/>
              <a:buSzTx/>
              <a:buFontTx/>
              <a:buNone/>
              <a:tabLst/>
              <a:defRPr/>
            </a:pPr>
            <a:r>
              <a:rPr lang="en-AU" sz="2400" b="1" dirty="0">
                <a:solidFill>
                  <a:srgbClr val="1A1918"/>
                </a:solidFill>
                <a:latin typeface="Muli ExtraBold" pitchFamily="2" charset="77"/>
                <a:cs typeface="Arial" panose="020B0604020202020204" pitchFamily="34" charset="0"/>
              </a:rPr>
              <a:t>Findings: Audit</a:t>
            </a:r>
            <a:br>
              <a:rPr lang="en-US" sz="2400" b="1" dirty="0">
                <a:solidFill>
                  <a:srgbClr val="1A1918"/>
                </a:solidFill>
                <a:latin typeface="Muli ExtraBold" pitchFamily="2" charset="77"/>
                <a:cs typeface="Arial" panose="020B0604020202020204" pitchFamily="34" charset="0"/>
              </a:rPr>
            </a:br>
            <a:r>
              <a:rPr lang="en-US" sz="2400" b="1" dirty="0">
                <a:solidFill>
                  <a:srgbClr val="1A1918"/>
                </a:solidFill>
                <a:latin typeface="Muli ExtraBold" pitchFamily="2" charset="77"/>
                <a:cs typeface="Arial" panose="020B0604020202020204" pitchFamily="34" charset="0"/>
              </a:rPr>
              <a:t>Chief Investigator ethnicity</a:t>
            </a:r>
            <a:endParaRPr lang="en-AU" sz="2400" b="1" dirty="0">
              <a:solidFill>
                <a:srgbClr val="1A1918"/>
              </a:solidFill>
              <a:latin typeface="Muli ExtraBold" pitchFamily="2" charset="77"/>
              <a:cs typeface="Arial" panose="020B0604020202020204" pitchFamily="34" charset="0"/>
            </a:endParaRPr>
          </a:p>
        </p:txBody>
      </p:sp>
      <p:pic>
        <p:nvPicPr>
          <p:cNvPr id="12" name="Picture 11">
            <a:extLst>
              <a:ext uri="{FF2B5EF4-FFF2-40B4-BE49-F238E27FC236}">
                <a16:creationId xmlns:a16="http://schemas.microsoft.com/office/drawing/2014/main" id="{EDC925D3-FF0E-5440-D290-64783B579B76}"/>
              </a:ext>
            </a:extLst>
          </p:cNvPr>
          <p:cNvPicPr/>
          <p:nvPr/>
        </p:nvPicPr>
        <p:blipFill>
          <a:blip r:embed="rId2">
            <a:extLst>
              <a:ext uri="{28A0092B-C50C-407E-A947-70E740481C1C}">
                <a14:useLocalDpi xmlns:a14="http://schemas.microsoft.com/office/drawing/2010/main" val="0"/>
              </a:ext>
            </a:extLst>
          </a:blip>
          <a:stretch>
            <a:fillRect/>
          </a:stretch>
        </p:blipFill>
        <p:spPr>
          <a:xfrm>
            <a:off x="0" y="3859129"/>
            <a:ext cx="1398954" cy="496687"/>
          </a:xfrm>
          <a:prstGeom prst="rect">
            <a:avLst/>
          </a:prstGeom>
        </p:spPr>
      </p:pic>
      <p:pic>
        <p:nvPicPr>
          <p:cNvPr id="13" name="Picture 12">
            <a:extLst>
              <a:ext uri="{FF2B5EF4-FFF2-40B4-BE49-F238E27FC236}">
                <a16:creationId xmlns:a16="http://schemas.microsoft.com/office/drawing/2014/main" id="{ACC832E1-2202-1AF0-61FC-76A02BAB52FC}"/>
              </a:ext>
            </a:extLst>
          </p:cNvPr>
          <p:cNvPicPr>
            <a:picLocks noChangeAspect="1"/>
          </p:cNvPicPr>
          <p:nvPr/>
        </p:nvPicPr>
        <p:blipFill>
          <a:blip r:embed="rId3"/>
          <a:stretch>
            <a:fillRect/>
          </a:stretch>
        </p:blipFill>
        <p:spPr>
          <a:xfrm>
            <a:off x="14288" y="4392246"/>
            <a:ext cx="1398954" cy="337679"/>
          </a:xfrm>
          <a:prstGeom prst="rect">
            <a:avLst/>
          </a:prstGeom>
        </p:spPr>
      </p:pic>
      <p:pic>
        <p:nvPicPr>
          <p:cNvPr id="2" name="Picture 1">
            <a:extLst>
              <a:ext uri="{FF2B5EF4-FFF2-40B4-BE49-F238E27FC236}">
                <a16:creationId xmlns:a16="http://schemas.microsoft.com/office/drawing/2014/main" id="{26727B19-36D6-3192-3D7B-1F788AF12871}"/>
              </a:ext>
            </a:extLst>
          </p:cNvPr>
          <p:cNvPicPr>
            <a:picLocks noChangeAspect="1"/>
          </p:cNvPicPr>
          <p:nvPr/>
        </p:nvPicPr>
        <p:blipFill>
          <a:blip r:embed="rId4"/>
          <a:stretch>
            <a:fillRect/>
          </a:stretch>
        </p:blipFill>
        <p:spPr>
          <a:xfrm>
            <a:off x="2494183" y="1248803"/>
            <a:ext cx="4155634" cy="3937871"/>
          </a:xfrm>
          <a:prstGeom prst="rect">
            <a:avLst/>
          </a:prstGeom>
        </p:spPr>
      </p:pic>
    </p:spTree>
    <p:extLst>
      <p:ext uri="{BB962C8B-B14F-4D97-AF65-F5344CB8AC3E}">
        <p14:creationId xmlns:p14="http://schemas.microsoft.com/office/powerpoint/2010/main" val="1211589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3027E2-D083-DDB7-1A24-9B0595FEBE2E}"/>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5CD931D3-6D14-9A48-D626-AD4951B28F22}"/>
              </a:ext>
            </a:extLst>
          </p:cNvPr>
          <p:cNvSpPr txBox="1"/>
          <p:nvPr/>
        </p:nvSpPr>
        <p:spPr>
          <a:xfrm>
            <a:off x="1743417" y="409665"/>
            <a:ext cx="7969835" cy="738664"/>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150"/>
              </a:spcAft>
              <a:buClrTx/>
              <a:buSzTx/>
              <a:buFontTx/>
              <a:buNone/>
              <a:tabLst/>
              <a:defRPr/>
            </a:pPr>
            <a:r>
              <a:rPr lang="en-AU" sz="2400" b="1" dirty="0">
                <a:solidFill>
                  <a:srgbClr val="1A1918"/>
                </a:solidFill>
                <a:latin typeface="Muli ExtraBold" pitchFamily="2" charset="77"/>
                <a:cs typeface="Arial" panose="020B0604020202020204" pitchFamily="34" charset="0"/>
              </a:rPr>
              <a:t>Findings: Audit</a:t>
            </a:r>
            <a:br>
              <a:rPr lang="en-AU" sz="2400" b="1" dirty="0">
                <a:solidFill>
                  <a:srgbClr val="1A1918"/>
                </a:solidFill>
                <a:latin typeface="Muli ExtraBold" pitchFamily="2" charset="77"/>
                <a:cs typeface="Arial" panose="020B0604020202020204" pitchFamily="34" charset="0"/>
              </a:rPr>
            </a:br>
            <a:r>
              <a:rPr lang="en-AU" sz="2400" b="1" dirty="0">
                <a:solidFill>
                  <a:srgbClr val="1A1918"/>
                </a:solidFill>
                <a:latin typeface="Muli ExtraBold" pitchFamily="2" charset="77"/>
                <a:cs typeface="Arial" panose="020B0604020202020204" pitchFamily="34" charset="0"/>
              </a:rPr>
              <a:t>Consultation with Aboriginal communities</a:t>
            </a:r>
            <a:endParaRPr kumimoji="0" lang="en-US" sz="2400" b="1" i="0" u="none" strike="noStrike" kern="1200" cap="none" spc="0" normalizeH="0" baseline="0" noProof="0" dirty="0">
              <a:ln>
                <a:noFill/>
              </a:ln>
              <a:solidFill>
                <a:srgbClr val="1A1918"/>
              </a:solidFill>
              <a:effectLst/>
              <a:uLnTx/>
              <a:uFillTx/>
              <a:latin typeface="Muli ExtraBold" pitchFamily="2" charset="77"/>
              <a:ea typeface="+mn-ea"/>
              <a:cs typeface="Arial" panose="020B0604020202020204" pitchFamily="34" charset="0"/>
            </a:endParaRPr>
          </a:p>
        </p:txBody>
      </p:sp>
      <p:pic>
        <p:nvPicPr>
          <p:cNvPr id="12" name="Picture 11">
            <a:extLst>
              <a:ext uri="{FF2B5EF4-FFF2-40B4-BE49-F238E27FC236}">
                <a16:creationId xmlns:a16="http://schemas.microsoft.com/office/drawing/2014/main" id="{EDC925D3-FF0E-5440-D290-64783B579B76}"/>
              </a:ext>
            </a:extLst>
          </p:cNvPr>
          <p:cNvPicPr/>
          <p:nvPr/>
        </p:nvPicPr>
        <p:blipFill>
          <a:blip r:embed="rId2">
            <a:extLst>
              <a:ext uri="{28A0092B-C50C-407E-A947-70E740481C1C}">
                <a14:useLocalDpi xmlns:a14="http://schemas.microsoft.com/office/drawing/2010/main" val="0"/>
              </a:ext>
            </a:extLst>
          </a:blip>
          <a:stretch>
            <a:fillRect/>
          </a:stretch>
        </p:blipFill>
        <p:spPr>
          <a:xfrm>
            <a:off x="0" y="3859129"/>
            <a:ext cx="1398954" cy="496687"/>
          </a:xfrm>
          <a:prstGeom prst="rect">
            <a:avLst/>
          </a:prstGeom>
        </p:spPr>
      </p:pic>
      <p:pic>
        <p:nvPicPr>
          <p:cNvPr id="13" name="Picture 12">
            <a:extLst>
              <a:ext uri="{FF2B5EF4-FFF2-40B4-BE49-F238E27FC236}">
                <a16:creationId xmlns:a16="http://schemas.microsoft.com/office/drawing/2014/main" id="{ACC832E1-2202-1AF0-61FC-76A02BAB52FC}"/>
              </a:ext>
            </a:extLst>
          </p:cNvPr>
          <p:cNvPicPr>
            <a:picLocks noChangeAspect="1"/>
          </p:cNvPicPr>
          <p:nvPr/>
        </p:nvPicPr>
        <p:blipFill>
          <a:blip r:embed="rId3"/>
          <a:stretch>
            <a:fillRect/>
          </a:stretch>
        </p:blipFill>
        <p:spPr>
          <a:xfrm>
            <a:off x="14288" y="4392246"/>
            <a:ext cx="1398954" cy="337679"/>
          </a:xfrm>
          <a:prstGeom prst="rect">
            <a:avLst/>
          </a:prstGeom>
        </p:spPr>
      </p:pic>
      <p:graphicFrame>
        <p:nvGraphicFramePr>
          <p:cNvPr id="3" name="Chart 2">
            <a:extLst>
              <a:ext uri="{FF2B5EF4-FFF2-40B4-BE49-F238E27FC236}">
                <a16:creationId xmlns:a16="http://schemas.microsoft.com/office/drawing/2014/main" id="{48188A37-1286-453A-9483-E812A28C29A1}"/>
              </a:ext>
            </a:extLst>
          </p:cNvPr>
          <p:cNvGraphicFramePr>
            <a:graphicFrameLocks/>
          </p:cNvGraphicFramePr>
          <p:nvPr>
            <p:extLst>
              <p:ext uri="{D42A27DB-BD31-4B8C-83A1-F6EECF244321}">
                <p14:modId xmlns:p14="http://schemas.microsoft.com/office/powerpoint/2010/main" val="1601791457"/>
              </p:ext>
            </p:extLst>
          </p:nvPr>
        </p:nvGraphicFramePr>
        <p:xfrm>
          <a:off x="1792465" y="1330199"/>
          <a:ext cx="5559069" cy="38997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6655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92CD25-98D9-FDCE-2624-2D7C49A8932A}"/>
              </a:ext>
            </a:extLst>
          </p:cNvPr>
          <p:cNvSpPr txBox="1"/>
          <p:nvPr/>
        </p:nvSpPr>
        <p:spPr>
          <a:xfrm>
            <a:off x="2383692" y="1344246"/>
            <a:ext cx="6002216" cy="1292662"/>
          </a:xfrm>
          <a:prstGeom prst="rect">
            <a:avLst/>
          </a:prstGeom>
          <a:noFill/>
        </p:spPr>
        <p:txBody>
          <a:bodyPr wrap="square" rtlCol="0">
            <a:spAutoFit/>
          </a:bodyPr>
          <a:lstStyle/>
          <a:p>
            <a:r>
              <a:rPr lang="en-AU" sz="2400" b="1" dirty="0">
                <a:latin typeface="Muli ExtraBold"/>
              </a:rPr>
              <a:t>Key Findings</a:t>
            </a:r>
          </a:p>
          <a:p>
            <a:endParaRPr lang="en-AU" b="1" dirty="0">
              <a:latin typeface="Muli ExtraBold"/>
            </a:endParaRPr>
          </a:p>
          <a:p>
            <a:r>
              <a:rPr lang="en-AU" b="1" dirty="0">
                <a:latin typeface="Muli ExtraBold"/>
              </a:rPr>
              <a:t>Survey of Aboriginal health research sector in South Australia – 6 December 2022 to 20 January 2023 (n=106)</a:t>
            </a:r>
          </a:p>
        </p:txBody>
      </p:sp>
      <p:pic>
        <p:nvPicPr>
          <p:cNvPr id="3" name="Picture 2">
            <a:extLst>
              <a:ext uri="{FF2B5EF4-FFF2-40B4-BE49-F238E27FC236}">
                <a16:creationId xmlns:a16="http://schemas.microsoft.com/office/drawing/2014/main" id="{190E4255-29C4-4059-F7D3-53910A58864F}"/>
              </a:ext>
            </a:extLst>
          </p:cNvPr>
          <p:cNvPicPr/>
          <p:nvPr/>
        </p:nvPicPr>
        <p:blipFill>
          <a:blip r:embed="rId2">
            <a:extLst>
              <a:ext uri="{28A0092B-C50C-407E-A947-70E740481C1C}">
                <a14:useLocalDpi xmlns:a14="http://schemas.microsoft.com/office/drawing/2010/main" val="0"/>
              </a:ext>
            </a:extLst>
          </a:blip>
          <a:stretch>
            <a:fillRect/>
          </a:stretch>
        </p:blipFill>
        <p:spPr>
          <a:xfrm>
            <a:off x="0" y="3859129"/>
            <a:ext cx="1398954" cy="496687"/>
          </a:xfrm>
          <a:prstGeom prst="rect">
            <a:avLst/>
          </a:prstGeom>
        </p:spPr>
      </p:pic>
      <p:pic>
        <p:nvPicPr>
          <p:cNvPr id="4" name="Picture 3">
            <a:extLst>
              <a:ext uri="{FF2B5EF4-FFF2-40B4-BE49-F238E27FC236}">
                <a16:creationId xmlns:a16="http://schemas.microsoft.com/office/drawing/2014/main" id="{5635ED41-4A99-FF98-59CE-8F8B049935B1}"/>
              </a:ext>
            </a:extLst>
          </p:cNvPr>
          <p:cNvPicPr>
            <a:picLocks noChangeAspect="1"/>
          </p:cNvPicPr>
          <p:nvPr/>
        </p:nvPicPr>
        <p:blipFill>
          <a:blip r:embed="rId3"/>
          <a:stretch>
            <a:fillRect/>
          </a:stretch>
        </p:blipFill>
        <p:spPr>
          <a:xfrm>
            <a:off x="14288" y="4392246"/>
            <a:ext cx="1398954" cy="337679"/>
          </a:xfrm>
          <a:prstGeom prst="rect">
            <a:avLst/>
          </a:prstGeom>
        </p:spPr>
      </p:pic>
    </p:spTree>
    <p:extLst>
      <p:ext uri="{BB962C8B-B14F-4D97-AF65-F5344CB8AC3E}">
        <p14:creationId xmlns:p14="http://schemas.microsoft.com/office/powerpoint/2010/main" val="3803923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9C56D4-6CF0-DF4A-893F-220E9F26062B}"/>
              </a:ext>
            </a:extLst>
          </p:cNvPr>
          <p:cNvSpPr txBox="1"/>
          <p:nvPr/>
        </p:nvSpPr>
        <p:spPr>
          <a:xfrm>
            <a:off x="1743417" y="507817"/>
            <a:ext cx="7969835" cy="369332"/>
          </a:xfrm>
          <a:prstGeom prst="rect">
            <a:avLst/>
          </a:prstGeom>
          <a:noFill/>
        </p:spPr>
        <p:txBody>
          <a:bodyPr wrap="square" lIns="0" tIns="0" rIns="0" bIns="0" rtlCol="0">
            <a:spAutoFit/>
          </a:bodyPr>
          <a:lstStyle/>
          <a:p>
            <a:pPr>
              <a:spcAft>
                <a:spcPts val="150"/>
              </a:spcAft>
            </a:pPr>
            <a:r>
              <a:rPr lang="en-AU" sz="2400" b="1" dirty="0">
                <a:solidFill>
                  <a:srgbClr val="1A1918"/>
                </a:solidFill>
                <a:latin typeface="Muli ExtraBold" pitchFamily="2" charset="77"/>
                <a:cs typeface="Arial" panose="020B0604020202020204" pitchFamily="34" charset="0"/>
              </a:rPr>
              <a:t>Survey respondent characteristics (n = 106)</a:t>
            </a:r>
            <a:endParaRPr lang="en-US" sz="2400" b="1" i="0" dirty="0">
              <a:solidFill>
                <a:srgbClr val="1A1918"/>
              </a:solidFill>
              <a:latin typeface="Muli ExtraBold" pitchFamily="2" charset="77"/>
              <a:cs typeface="Arial" panose="020B0604020202020204" pitchFamily="34" charset="0"/>
            </a:endParaRPr>
          </a:p>
        </p:txBody>
      </p:sp>
      <p:pic>
        <p:nvPicPr>
          <p:cNvPr id="7" name="Picture 6">
            <a:extLst>
              <a:ext uri="{FF2B5EF4-FFF2-40B4-BE49-F238E27FC236}">
                <a16:creationId xmlns:a16="http://schemas.microsoft.com/office/drawing/2014/main" id="{48D49B15-7FE8-731E-15C4-C9067DF96BB9}"/>
              </a:ext>
            </a:extLst>
          </p:cNvPr>
          <p:cNvPicPr/>
          <p:nvPr/>
        </p:nvPicPr>
        <p:blipFill>
          <a:blip r:embed="rId2">
            <a:extLst>
              <a:ext uri="{28A0092B-C50C-407E-A947-70E740481C1C}">
                <a14:useLocalDpi xmlns:a14="http://schemas.microsoft.com/office/drawing/2010/main" val="0"/>
              </a:ext>
            </a:extLst>
          </a:blip>
          <a:stretch>
            <a:fillRect/>
          </a:stretch>
        </p:blipFill>
        <p:spPr>
          <a:xfrm>
            <a:off x="0" y="3859129"/>
            <a:ext cx="1398954" cy="496687"/>
          </a:xfrm>
          <a:prstGeom prst="rect">
            <a:avLst/>
          </a:prstGeom>
        </p:spPr>
      </p:pic>
      <p:pic>
        <p:nvPicPr>
          <p:cNvPr id="8" name="Picture 7">
            <a:extLst>
              <a:ext uri="{FF2B5EF4-FFF2-40B4-BE49-F238E27FC236}">
                <a16:creationId xmlns:a16="http://schemas.microsoft.com/office/drawing/2014/main" id="{4AFCFFD1-E620-AF62-5E24-53AB5D40CA44}"/>
              </a:ext>
            </a:extLst>
          </p:cNvPr>
          <p:cNvPicPr>
            <a:picLocks noChangeAspect="1"/>
          </p:cNvPicPr>
          <p:nvPr/>
        </p:nvPicPr>
        <p:blipFill>
          <a:blip r:embed="rId3"/>
          <a:stretch>
            <a:fillRect/>
          </a:stretch>
        </p:blipFill>
        <p:spPr>
          <a:xfrm>
            <a:off x="14288" y="4392246"/>
            <a:ext cx="1398954" cy="337679"/>
          </a:xfrm>
          <a:prstGeom prst="rect">
            <a:avLst/>
          </a:prstGeom>
        </p:spPr>
      </p:pic>
      <p:graphicFrame>
        <p:nvGraphicFramePr>
          <p:cNvPr id="4" name="Chart 3">
            <a:extLst>
              <a:ext uri="{FF2B5EF4-FFF2-40B4-BE49-F238E27FC236}">
                <a16:creationId xmlns:a16="http://schemas.microsoft.com/office/drawing/2014/main" id="{00000000-0008-0000-0200-000003000000}"/>
              </a:ext>
            </a:extLst>
          </p:cNvPr>
          <p:cNvGraphicFramePr>
            <a:graphicFrameLocks/>
          </p:cNvGraphicFramePr>
          <p:nvPr>
            <p:extLst>
              <p:ext uri="{D42A27DB-BD31-4B8C-83A1-F6EECF244321}">
                <p14:modId xmlns:p14="http://schemas.microsoft.com/office/powerpoint/2010/main" val="3769203866"/>
              </p:ext>
            </p:extLst>
          </p:nvPr>
        </p:nvGraphicFramePr>
        <p:xfrm>
          <a:off x="5208814" y="1355271"/>
          <a:ext cx="3920898" cy="36766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113575732"/>
              </p:ext>
            </p:extLst>
          </p:nvPr>
        </p:nvGraphicFramePr>
        <p:xfrm>
          <a:off x="881742" y="1355271"/>
          <a:ext cx="4572000" cy="36766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596300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9C56D4-6CF0-DF4A-893F-220E9F26062B}"/>
              </a:ext>
            </a:extLst>
          </p:cNvPr>
          <p:cNvSpPr txBox="1"/>
          <p:nvPr/>
        </p:nvSpPr>
        <p:spPr>
          <a:xfrm>
            <a:off x="1743418" y="264748"/>
            <a:ext cx="7969835" cy="738664"/>
          </a:xfrm>
          <a:prstGeom prst="rect">
            <a:avLst/>
          </a:prstGeom>
          <a:noFill/>
        </p:spPr>
        <p:txBody>
          <a:bodyPr wrap="square" lIns="0" tIns="0" rIns="0" bIns="0" rtlCol="0">
            <a:spAutoFit/>
          </a:bodyPr>
          <a:lstStyle/>
          <a:p>
            <a:pPr>
              <a:spcAft>
                <a:spcPts val="150"/>
              </a:spcAft>
            </a:pPr>
            <a:r>
              <a:rPr lang="en-AU" sz="2400" b="1" dirty="0">
                <a:solidFill>
                  <a:srgbClr val="1A1918"/>
                </a:solidFill>
                <a:latin typeface="Muli ExtraBold" pitchFamily="2" charset="77"/>
                <a:cs typeface="Arial" panose="020B0604020202020204" pitchFamily="34" charset="0"/>
              </a:rPr>
              <a:t>Findings: Survey</a:t>
            </a:r>
            <a:br>
              <a:rPr lang="en-AU" sz="2400" b="1" dirty="0">
                <a:solidFill>
                  <a:srgbClr val="1A1918"/>
                </a:solidFill>
                <a:latin typeface="Muli ExtraBold" pitchFamily="2" charset="77"/>
                <a:cs typeface="Arial" panose="020B0604020202020204" pitchFamily="34" charset="0"/>
              </a:rPr>
            </a:br>
            <a:r>
              <a:rPr lang="en-AU" sz="2400" b="1" dirty="0">
                <a:solidFill>
                  <a:srgbClr val="1A1918"/>
                </a:solidFill>
                <a:latin typeface="Muli ExtraBold" pitchFamily="2" charset="77"/>
                <a:cs typeface="Arial" panose="020B0604020202020204" pitchFamily="34" charset="0"/>
              </a:rPr>
              <a:t>South Australian research priorities – still relevant now?</a:t>
            </a:r>
            <a:endParaRPr lang="en-US" sz="2400" b="1" i="0" dirty="0">
              <a:solidFill>
                <a:srgbClr val="1A1918"/>
              </a:solidFill>
              <a:latin typeface="Muli ExtraBold" pitchFamily="2" charset="77"/>
              <a:cs typeface="Arial" panose="020B0604020202020204" pitchFamily="34" charset="0"/>
            </a:endParaRPr>
          </a:p>
        </p:txBody>
      </p:sp>
      <p:pic>
        <p:nvPicPr>
          <p:cNvPr id="7" name="Picture 6">
            <a:extLst>
              <a:ext uri="{FF2B5EF4-FFF2-40B4-BE49-F238E27FC236}">
                <a16:creationId xmlns:a16="http://schemas.microsoft.com/office/drawing/2014/main" id="{48D49B15-7FE8-731E-15C4-C9067DF96BB9}"/>
              </a:ext>
            </a:extLst>
          </p:cNvPr>
          <p:cNvPicPr/>
          <p:nvPr/>
        </p:nvPicPr>
        <p:blipFill>
          <a:blip r:embed="rId2">
            <a:extLst>
              <a:ext uri="{28A0092B-C50C-407E-A947-70E740481C1C}">
                <a14:useLocalDpi xmlns:a14="http://schemas.microsoft.com/office/drawing/2010/main" val="0"/>
              </a:ext>
            </a:extLst>
          </a:blip>
          <a:stretch>
            <a:fillRect/>
          </a:stretch>
        </p:blipFill>
        <p:spPr>
          <a:xfrm>
            <a:off x="0" y="3859129"/>
            <a:ext cx="1398954" cy="496687"/>
          </a:xfrm>
          <a:prstGeom prst="rect">
            <a:avLst/>
          </a:prstGeom>
        </p:spPr>
      </p:pic>
      <p:pic>
        <p:nvPicPr>
          <p:cNvPr id="8" name="Picture 7">
            <a:extLst>
              <a:ext uri="{FF2B5EF4-FFF2-40B4-BE49-F238E27FC236}">
                <a16:creationId xmlns:a16="http://schemas.microsoft.com/office/drawing/2014/main" id="{4AFCFFD1-E620-AF62-5E24-53AB5D40CA44}"/>
              </a:ext>
            </a:extLst>
          </p:cNvPr>
          <p:cNvPicPr>
            <a:picLocks noChangeAspect="1"/>
          </p:cNvPicPr>
          <p:nvPr/>
        </p:nvPicPr>
        <p:blipFill>
          <a:blip r:embed="rId3"/>
          <a:stretch>
            <a:fillRect/>
          </a:stretch>
        </p:blipFill>
        <p:spPr>
          <a:xfrm>
            <a:off x="14288" y="4392246"/>
            <a:ext cx="1398954" cy="337679"/>
          </a:xfrm>
          <a:prstGeom prst="rect">
            <a:avLst/>
          </a:prstGeom>
        </p:spPr>
      </p:pic>
      <p:pic>
        <p:nvPicPr>
          <p:cNvPr id="4" name="Picture 3">
            <a:extLst>
              <a:ext uri="{FF2B5EF4-FFF2-40B4-BE49-F238E27FC236}">
                <a16:creationId xmlns:a16="http://schemas.microsoft.com/office/drawing/2014/main" id="{B54FA42F-EF6B-24DC-CF8D-C08BD48FC4C6}"/>
              </a:ext>
            </a:extLst>
          </p:cNvPr>
          <p:cNvPicPr>
            <a:picLocks noChangeAspect="1"/>
          </p:cNvPicPr>
          <p:nvPr/>
        </p:nvPicPr>
        <p:blipFill>
          <a:blip r:embed="rId4"/>
          <a:stretch>
            <a:fillRect/>
          </a:stretch>
        </p:blipFill>
        <p:spPr>
          <a:xfrm>
            <a:off x="1743418" y="1193933"/>
            <a:ext cx="6621941" cy="3985509"/>
          </a:xfrm>
          <a:prstGeom prst="rect">
            <a:avLst/>
          </a:prstGeom>
        </p:spPr>
      </p:pic>
    </p:spTree>
    <p:extLst>
      <p:ext uri="{BB962C8B-B14F-4D97-AF65-F5344CB8AC3E}">
        <p14:creationId xmlns:p14="http://schemas.microsoft.com/office/powerpoint/2010/main" val="3449949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9C56D4-6CF0-DF4A-893F-220E9F26062B}"/>
              </a:ext>
            </a:extLst>
          </p:cNvPr>
          <p:cNvSpPr txBox="1"/>
          <p:nvPr/>
        </p:nvSpPr>
        <p:spPr>
          <a:xfrm>
            <a:off x="1743417" y="279217"/>
            <a:ext cx="7969835" cy="738664"/>
          </a:xfrm>
          <a:prstGeom prst="rect">
            <a:avLst/>
          </a:prstGeom>
          <a:noFill/>
        </p:spPr>
        <p:txBody>
          <a:bodyPr wrap="square" lIns="0" tIns="0" rIns="0" bIns="0" rtlCol="0">
            <a:spAutoFit/>
          </a:bodyPr>
          <a:lstStyle/>
          <a:p>
            <a:pPr>
              <a:spcAft>
                <a:spcPts val="150"/>
              </a:spcAft>
            </a:pPr>
            <a:r>
              <a:rPr lang="en-AU" sz="2400" b="1" dirty="0">
                <a:solidFill>
                  <a:srgbClr val="1A1918"/>
                </a:solidFill>
                <a:latin typeface="Muli ExtraBold" pitchFamily="2" charset="77"/>
                <a:cs typeface="Arial" panose="020B0604020202020204" pitchFamily="34" charset="0"/>
              </a:rPr>
              <a:t>Findings: Survey</a:t>
            </a:r>
            <a:br>
              <a:rPr lang="en-AU" sz="2400" b="1" dirty="0">
                <a:solidFill>
                  <a:srgbClr val="1A1918"/>
                </a:solidFill>
                <a:latin typeface="Muli ExtraBold" pitchFamily="2" charset="77"/>
                <a:cs typeface="Arial" panose="020B0604020202020204" pitchFamily="34" charset="0"/>
              </a:rPr>
            </a:br>
            <a:r>
              <a:rPr lang="en-AU" sz="2400" b="1" dirty="0">
                <a:solidFill>
                  <a:srgbClr val="1A1918"/>
                </a:solidFill>
                <a:latin typeface="Muli ExtraBold" pitchFamily="2" charset="77"/>
                <a:cs typeface="Arial" panose="020B0604020202020204" pitchFamily="34" charset="0"/>
              </a:rPr>
              <a:t>Capacity development needs of RESEARCHERS</a:t>
            </a:r>
            <a:endParaRPr lang="en-US" sz="2400" b="1" i="0" dirty="0">
              <a:solidFill>
                <a:srgbClr val="1A1918"/>
              </a:solidFill>
              <a:latin typeface="Muli ExtraBold" pitchFamily="2" charset="77"/>
              <a:cs typeface="Arial" panose="020B0604020202020204" pitchFamily="34" charset="0"/>
            </a:endParaRPr>
          </a:p>
        </p:txBody>
      </p:sp>
      <p:pic>
        <p:nvPicPr>
          <p:cNvPr id="7" name="Picture 6">
            <a:extLst>
              <a:ext uri="{FF2B5EF4-FFF2-40B4-BE49-F238E27FC236}">
                <a16:creationId xmlns:a16="http://schemas.microsoft.com/office/drawing/2014/main" id="{48D49B15-7FE8-731E-15C4-C9067DF96BB9}"/>
              </a:ext>
            </a:extLst>
          </p:cNvPr>
          <p:cNvPicPr/>
          <p:nvPr/>
        </p:nvPicPr>
        <p:blipFill>
          <a:blip r:embed="rId2">
            <a:extLst>
              <a:ext uri="{28A0092B-C50C-407E-A947-70E740481C1C}">
                <a14:useLocalDpi xmlns:a14="http://schemas.microsoft.com/office/drawing/2010/main" val="0"/>
              </a:ext>
            </a:extLst>
          </a:blip>
          <a:stretch>
            <a:fillRect/>
          </a:stretch>
        </p:blipFill>
        <p:spPr>
          <a:xfrm>
            <a:off x="0" y="3859129"/>
            <a:ext cx="1398954" cy="496687"/>
          </a:xfrm>
          <a:prstGeom prst="rect">
            <a:avLst/>
          </a:prstGeom>
        </p:spPr>
      </p:pic>
      <p:pic>
        <p:nvPicPr>
          <p:cNvPr id="8" name="Picture 7">
            <a:extLst>
              <a:ext uri="{FF2B5EF4-FFF2-40B4-BE49-F238E27FC236}">
                <a16:creationId xmlns:a16="http://schemas.microsoft.com/office/drawing/2014/main" id="{4AFCFFD1-E620-AF62-5E24-53AB5D40CA44}"/>
              </a:ext>
            </a:extLst>
          </p:cNvPr>
          <p:cNvPicPr>
            <a:picLocks noChangeAspect="1"/>
          </p:cNvPicPr>
          <p:nvPr/>
        </p:nvPicPr>
        <p:blipFill>
          <a:blip r:embed="rId3"/>
          <a:stretch>
            <a:fillRect/>
          </a:stretch>
        </p:blipFill>
        <p:spPr>
          <a:xfrm>
            <a:off x="14288" y="4392246"/>
            <a:ext cx="1398954" cy="337679"/>
          </a:xfrm>
          <a:prstGeom prst="rect">
            <a:avLst/>
          </a:prstGeom>
        </p:spPr>
      </p:pic>
      <p:pic>
        <p:nvPicPr>
          <p:cNvPr id="3" name="Picture 2">
            <a:extLst>
              <a:ext uri="{FF2B5EF4-FFF2-40B4-BE49-F238E27FC236}">
                <a16:creationId xmlns:a16="http://schemas.microsoft.com/office/drawing/2014/main" id="{D7C4D3BE-47FB-36B0-D661-FB2FDA42C525}"/>
              </a:ext>
            </a:extLst>
          </p:cNvPr>
          <p:cNvPicPr>
            <a:picLocks noChangeAspect="1"/>
          </p:cNvPicPr>
          <p:nvPr/>
        </p:nvPicPr>
        <p:blipFill>
          <a:blip r:embed="rId4"/>
          <a:stretch>
            <a:fillRect/>
          </a:stretch>
        </p:blipFill>
        <p:spPr>
          <a:xfrm>
            <a:off x="1743417" y="1252284"/>
            <a:ext cx="6735110" cy="3891215"/>
          </a:xfrm>
          <a:prstGeom prst="rect">
            <a:avLst/>
          </a:prstGeom>
        </p:spPr>
      </p:pic>
    </p:spTree>
    <p:extLst>
      <p:ext uri="{BB962C8B-B14F-4D97-AF65-F5344CB8AC3E}">
        <p14:creationId xmlns:p14="http://schemas.microsoft.com/office/powerpoint/2010/main" val="23695056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9C56D4-6CF0-DF4A-893F-220E9F26062B}"/>
              </a:ext>
            </a:extLst>
          </p:cNvPr>
          <p:cNvSpPr txBox="1"/>
          <p:nvPr/>
        </p:nvSpPr>
        <p:spPr>
          <a:xfrm>
            <a:off x="1743417" y="306111"/>
            <a:ext cx="7969835" cy="738664"/>
          </a:xfrm>
          <a:prstGeom prst="rect">
            <a:avLst/>
          </a:prstGeom>
          <a:noFill/>
        </p:spPr>
        <p:txBody>
          <a:bodyPr wrap="square" lIns="0" tIns="0" rIns="0" bIns="0" rtlCol="0">
            <a:spAutoFit/>
          </a:bodyPr>
          <a:lstStyle/>
          <a:p>
            <a:pPr>
              <a:spcAft>
                <a:spcPts val="150"/>
              </a:spcAft>
            </a:pPr>
            <a:r>
              <a:rPr lang="en-AU" sz="2400" b="1" dirty="0">
                <a:solidFill>
                  <a:srgbClr val="1A1918"/>
                </a:solidFill>
                <a:latin typeface="Muli ExtraBold" pitchFamily="2" charset="77"/>
                <a:cs typeface="Arial" panose="020B0604020202020204" pitchFamily="34" charset="0"/>
              </a:rPr>
              <a:t>Findings: Survey</a:t>
            </a:r>
            <a:br>
              <a:rPr lang="en-AU" sz="2400" b="1" dirty="0">
                <a:solidFill>
                  <a:srgbClr val="1A1918"/>
                </a:solidFill>
                <a:latin typeface="Muli ExtraBold" pitchFamily="2" charset="77"/>
                <a:cs typeface="Arial" panose="020B0604020202020204" pitchFamily="34" charset="0"/>
              </a:rPr>
            </a:br>
            <a:r>
              <a:rPr lang="en-AU" sz="2400" b="1" dirty="0">
                <a:solidFill>
                  <a:srgbClr val="1A1918"/>
                </a:solidFill>
                <a:latin typeface="Muli ExtraBold" pitchFamily="2" charset="77"/>
                <a:cs typeface="Arial" panose="020B0604020202020204" pitchFamily="34" charset="0"/>
              </a:rPr>
              <a:t>Capacity development needs of research SECTOR</a:t>
            </a:r>
            <a:endParaRPr lang="en-US" sz="2400" b="1" i="0" dirty="0">
              <a:solidFill>
                <a:srgbClr val="1A1918"/>
              </a:solidFill>
              <a:latin typeface="Muli ExtraBold" pitchFamily="2" charset="77"/>
              <a:cs typeface="Arial" panose="020B0604020202020204" pitchFamily="34" charset="0"/>
            </a:endParaRPr>
          </a:p>
        </p:txBody>
      </p:sp>
      <p:pic>
        <p:nvPicPr>
          <p:cNvPr id="7" name="Picture 6">
            <a:extLst>
              <a:ext uri="{FF2B5EF4-FFF2-40B4-BE49-F238E27FC236}">
                <a16:creationId xmlns:a16="http://schemas.microsoft.com/office/drawing/2014/main" id="{48D49B15-7FE8-731E-15C4-C9067DF96BB9}"/>
              </a:ext>
            </a:extLst>
          </p:cNvPr>
          <p:cNvPicPr/>
          <p:nvPr/>
        </p:nvPicPr>
        <p:blipFill>
          <a:blip r:embed="rId2">
            <a:extLst>
              <a:ext uri="{28A0092B-C50C-407E-A947-70E740481C1C}">
                <a14:useLocalDpi xmlns:a14="http://schemas.microsoft.com/office/drawing/2010/main" val="0"/>
              </a:ext>
            </a:extLst>
          </a:blip>
          <a:stretch>
            <a:fillRect/>
          </a:stretch>
        </p:blipFill>
        <p:spPr>
          <a:xfrm>
            <a:off x="0" y="3859129"/>
            <a:ext cx="1398954" cy="496687"/>
          </a:xfrm>
          <a:prstGeom prst="rect">
            <a:avLst/>
          </a:prstGeom>
        </p:spPr>
      </p:pic>
      <p:pic>
        <p:nvPicPr>
          <p:cNvPr id="8" name="Picture 7">
            <a:extLst>
              <a:ext uri="{FF2B5EF4-FFF2-40B4-BE49-F238E27FC236}">
                <a16:creationId xmlns:a16="http://schemas.microsoft.com/office/drawing/2014/main" id="{4AFCFFD1-E620-AF62-5E24-53AB5D40CA44}"/>
              </a:ext>
            </a:extLst>
          </p:cNvPr>
          <p:cNvPicPr>
            <a:picLocks noChangeAspect="1"/>
          </p:cNvPicPr>
          <p:nvPr/>
        </p:nvPicPr>
        <p:blipFill>
          <a:blip r:embed="rId3"/>
          <a:stretch>
            <a:fillRect/>
          </a:stretch>
        </p:blipFill>
        <p:spPr>
          <a:xfrm>
            <a:off x="14288" y="4392246"/>
            <a:ext cx="1398954" cy="337679"/>
          </a:xfrm>
          <a:prstGeom prst="rect">
            <a:avLst/>
          </a:prstGeom>
        </p:spPr>
      </p:pic>
      <p:graphicFrame>
        <p:nvGraphicFramePr>
          <p:cNvPr id="5" name="Chart 4">
            <a:extLst>
              <a:ext uri="{FF2B5EF4-FFF2-40B4-BE49-F238E27FC236}">
                <a16:creationId xmlns:a16="http://schemas.microsoft.com/office/drawing/2014/main" id="{00000000-0008-0000-1100-00001D000000}"/>
              </a:ext>
            </a:extLst>
          </p:cNvPr>
          <p:cNvGraphicFramePr>
            <a:graphicFrameLocks/>
          </p:cNvGraphicFramePr>
          <p:nvPr>
            <p:extLst>
              <p:ext uri="{D42A27DB-BD31-4B8C-83A1-F6EECF244321}">
                <p14:modId xmlns:p14="http://schemas.microsoft.com/office/powerpoint/2010/main" val="845300887"/>
              </p:ext>
            </p:extLst>
          </p:nvPr>
        </p:nvGraphicFramePr>
        <p:xfrm>
          <a:off x="1743416" y="1158125"/>
          <a:ext cx="6787267" cy="399970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795821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92CD25-98D9-FDCE-2624-2D7C49A8932A}"/>
              </a:ext>
            </a:extLst>
          </p:cNvPr>
          <p:cNvSpPr txBox="1"/>
          <p:nvPr/>
        </p:nvSpPr>
        <p:spPr>
          <a:xfrm>
            <a:off x="2383692" y="1344246"/>
            <a:ext cx="6002216" cy="1292662"/>
          </a:xfrm>
          <a:prstGeom prst="rect">
            <a:avLst/>
          </a:prstGeom>
          <a:noFill/>
        </p:spPr>
        <p:txBody>
          <a:bodyPr wrap="square" rtlCol="0">
            <a:spAutoFit/>
          </a:bodyPr>
          <a:lstStyle/>
          <a:p>
            <a:r>
              <a:rPr lang="en-AU" sz="2400" b="1" dirty="0">
                <a:latin typeface="Muli ExtraBold"/>
              </a:rPr>
              <a:t>Key Findings</a:t>
            </a:r>
          </a:p>
          <a:p>
            <a:endParaRPr lang="en-AU" b="1" dirty="0">
              <a:latin typeface="Muli ExtraBold"/>
            </a:endParaRPr>
          </a:p>
          <a:p>
            <a:r>
              <a:rPr lang="en-AU" b="1" dirty="0">
                <a:latin typeface="Muli ExtraBold"/>
              </a:rPr>
              <a:t>Interviews with Chairs of Human Research Ethics Committees (HRECs) in South Australia – March 2023</a:t>
            </a:r>
          </a:p>
        </p:txBody>
      </p:sp>
      <p:pic>
        <p:nvPicPr>
          <p:cNvPr id="3" name="Picture 2">
            <a:extLst>
              <a:ext uri="{FF2B5EF4-FFF2-40B4-BE49-F238E27FC236}">
                <a16:creationId xmlns:a16="http://schemas.microsoft.com/office/drawing/2014/main" id="{69BAE1F1-FDF0-9C77-546B-ADBBF99A27F0}"/>
              </a:ext>
            </a:extLst>
          </p:cNvPr>
          <p:cNvPicPr/>
          <p:nvPr/>
        </p:nvPicPr>
        <p:blipFill>
          <a:blip r:embed="rId2">
            <a:extLst>
              <a:ext uri="{28A0092B-C50C-407E-A947-70E740481C1C}">
                <a14:useLocalDpi xmlns:a14="http://schemas.microsoft.com/office/drawing/2010/main" val="0"/>
              </a:ext>
            </a:extLst>
          </a:blip>
          <a:stretch>
            <a:fillRect/>
          </a:stretch>
        </p:blipFill>
        <p:spPr>
          <a:xfrm>
            <a:off x="0" y="3859129"/>
            <a:ext cx="1398954" cy="496687"/>
          </a:xfrm>
          <a:prstGeom prst="rect">
            <a:avLst/>
          </a:prstGeom>
        </p:spPr>
      </p:pic>
      <p:pic>
        <p:nvPicPr>
          <p:cNvPr id="4" name="Picture 3">
            <a:extLst>
              <a:ext uri="{FF2B5EF4-FFF2-40B4-BE49-F238E27FC236}">
                <a16:creationId xmlns:a16="http://schemas.microsoft.com/office/drawing/2014/main" id="{3830886C-A0FD-7285-8D98-2C748339E1FA}"/>
              </a:ext>
            </a:extLst>
          </p:cNvPr>
          <p:cNvPicPr>
            <a:picLocks noChangeAspect="1"/>
          </p:cNvPicPr>
          <p:nvPr/>
        </p:nvPicPr>
        <p:blipFill>
          <a:blip r:embed="rId3"/>
          <a:stretch>
            <a:fillRect/>
          </a:stretch>
        </p:blipFill>
        <p:spPr>
          <a:xfrm>
            <a:off x="14288" y="4392246"/>
            <a:ext cx="1398954" cy="337679"/>
          </a:xfrm>
          <a:prstGeom prst="rect">
            <a:avLst/>
          </a:prstGeom>
        </p:spPr>
      </p:pic>
    </p:spTree>
    <p:extLst>
      <p:ext uri="{BB962C8B-B14F-4D97-AF65-F5344CB8AC3E}">
        <p14:creationId xmlns:p14="http://schemas.microsoft.com/office/powerpoint/2010/main" val="42741448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3027E2-D083-DDB7-1A24-9B0595FEBE2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6F45752-5B26-F138-47B4-297B727F071F}"/>
              </a:ext>
            </a:extLst>
          </p:cNvPr>
          <p:cNvSpPr txBox="1"/>
          <p:nvPr/>
        </p:nvSpPr>
        <p:spPr>
          <a:xfrm>
            <a:off x="1743417" y="507817"/>
            <a:ext cx="7969835" cy="369332"/>
          </a:xfrm>
          <a:prstGeom prst="rect">
            <a:avLst/>
          </a:prstGeom>
          <a:noFill/>
        </p:spPr>
        <p:txBody>
          <a:bodyPr wrap="square" lIns="0" tIns="0" rIns="0" bIns="0" rtlCol="0">
            <a:spAutoFit/>
          </a:bodyPr>
          <a:lstStyle/>
          <a:p>
            <a:pPr>
              <a:spcAft>
                <a:spcPts val="150"/>
              </a:spcAft>
            </a:pPr>
            <a:r>
              <a:rPr lang="en-AU" sz="2400" b="1" i="0" dirty="0">
                <a:solidFill>
                  <a:srgbClr val="1A1918"/>
                </a:solidFill>
                <a:latin typeface="Muli ExtraBold" pitchFamily="2" charset="77"/>
                <a:cs typeface="Arial" panose="020B0604020202020204" pitchFamily="34" charset="0"/>
              </a:rPr>
              <a:t>Findings: Interviews (1 of 2)</a:t>
            </a:r>
            <a:endParaRPr lang="en-US" sz="2400" b="1" i="0" dirty="0">
              <a:solidFill>
                <a:srgbClr val="1A1918"/>
              </a:solidFill>
              <a:latin typeface="Muli ExtraBold" pitchFamily="2" charset="77"/>
              <a:cs typeface="Arial" panose="020B0604020202020204" pitchFamily="34" charset="0"/>
            </a:endParaRPr>
          </a:p>
        </p:txBody>
      </p:sp>
      <p:graphicFrame>
        <p:nvGraphicFramePr>
          <p:cNvPr id="4" name="Table 3">
            <a:extLst>
              <a:ext uri="{FF2B5EF4-FFF2-40B4-BE49-F238E27FC236}">
                <a16:creationId xmlns:a16="http://schemas.microsoft.com/office/drawing/2014/main" id="{F60B4DD1-3F5B-AF1F-EA84-CE7369B297B0}"/>
              </a:ext>
            </a:extLst>
          </p:cNvPr>
          <p:cNvGraphicFramePr>
            <a:graphicFrameLocks noGrp="1"/>
          </p:cNvGraphicFramePr>
          <p:nvPr>
            <p:extLst>
              <p:ext uri="{D42A27DB-BD31-4B8C-83A1-F6EECF244321}">
                <p14:modId xmlns:p14="http://schemas.microsoft.com/office/powerpoint/2010/main" val="877595416"/>
              </p:ext>
            </p:extLst>
          </p:nvPr>
        </p:nvGraphicFramePr>
        <p:xfrm>
          <a:off x="1570892" y="1273561"/>
          <a:ext cx="7573108" cy="3740434"/>
        </p:xfrm>
        <a:graphic>
          <a:graphicData uri="http://schemas.openxmlformats.org/drawingml/2006/table">
            <a:tbl>
              <a:tblPr firstRow="1" bandRow="1">
                <a:tableStyleId>{10A1B5D5-9B99-4C35-A422-299274C87663}</a:tableStyleId>
              </a:tblPr>
              <a:tblGrid>
                <a:gridCol w="1925789">
                  <a:extLst>
                    <a:ext uri="{9D8B030D-6E8A-4147-A177-3AD203B41FA5}">
                      <a16:colId xmlns:a16="http://schemas.microsoft.com/office/drawing/2014/main" val="176080521"/>
                    </a:ext>
                  </a:extLst>
                </a:gridCol>
                <a:gridCol w="5647319">
                  <a:extLst>
                    <a:ext uri="{9D8B030D-6E8A-4147-A177-3AD203B41FA5}">
                      <a16:colId xmlns:a16="http://schemas.microsoft.com/office/drawing/2014/main" val="2485486569"/>
                    </a:ext>
                  </a:extLst>
                </a:gridCol>
              </a:tblGrid>
              <a:tr h="259406">
                <a:tc>
                  <a:txBody>
                    <a:bodyPr/>
                    <a:lstStyle/>
                    <a:p>
                      <a:r>
                        <a:rPr lang="en-US" sz="1200" dirty="0"/>
                        <a:t>Interview Findings</a:t>
                      </a:r>
                      <a:endParaRPr lang="en-AU" sz="1200" dirty="0"/>
                    </a:p>
                  </a:txBody>
                  <a:tcPr/>
                </a:tc>
                <a:tc>
                  <a:txBody>
                    <a:bodyPr/>
                    <a:lstStyle/>
                    <a:p>
                      <a:r>
                        <a:rPr lang="en-US" sz="1200" dirty="0"/>
                        <a:t>Key Learnings</a:t>
                      </a:r>
                      <a:endParaRPr lang="en-AU" sz="1200" dirty="0"/>
                    </a:p>
                  </a:txBody>
                  <a:tcPr/>
                </a:tc>
                <a:extLst>
                  <a:ext uri="{0D108BD9-81ED-4DB2-BD59-A6C34878D82A}">
                    <a16:rowId xmlns:a16="http://schemas.microsoft.com/office/drawing/2014/main" val="3523748244"/>
                  </a:ext>
                </a:extLst>
              </a:tr>
              <a:tr h="10233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dk1"/>
                          </a:solidFill>
                          <a:effectLst/>
                          <a:latin typeface="+mn-lt"/>
                          <a:ea typeface="+mn-ea"/>
                          <a:cs typeface="+mn-cs"/>
                        </a:rPr>
                        <a:t>1. Role and value of Aboriginal-specific HRECs</a:t>
                      </a:r>
                    </a:p>
                    <a:p>
                      <a:endParaRPr lang="en-AU" sz="1200" dirty="0"/>
                    </a:p>
                  </a:txBody>
                  <a:tcPr/>
                </a:tc>
                <a:tc>
                  <a:txBody>
                    <a:bodyPr/>
                    <a:lstStyle/>
                    <a:p>
                      <a:pPr marL="285750" lvl="0" indent="-285750">
                        <a:buFont typeface="Arial" panose="020B0604020202020204" pitchFamily="34" charset="0"/>
                        <a:buChar char="•"/>
                      </a:pPr>
                      <a:r>
                        <a:rPr lang="en-AU" sz="1200" kern="1200" dirty="0">
                          <a:solidFill>
                            <a:schemeClr val="dk1"/>
                          </a:solidFill>
                          <a:effectLst/>
                          <a:latin typeface="+mn-lt"/>
                          <a:ea typeface="+mn-ea"/>
                          <a:cs typeface="+mn-cs"/>
                        </a:rPr>
                        <a:t>Three key strengths characterise the value of Aboriginal-specific HRECs: research and cultural expertise; connection to community; and research quality.</a:t>
                      </a:r>
                    </a:p>
                    <a:p>
                      <a:pPr marL="285750" lvl="0" indent="-285750">
                        <a:buFont typeface="Arial" panose="020B0604020202020204" pitchFamily="34" charset="0"/>
                        <a:buChar char="•"/>
                      </a:pPr>
                      <a:r>
                        <a:rPr lang="en-AU" sz="1200" kern="1200" dirty="0">
                          <a:solidFill>
                            <a:schemeClr val="dk1"/>
                          </a:solidFill>
                          <a:effectLst/>
                          <a:latin typeface="+mn-lt"/>
                          <a:ea typeface="+mn-ea"/>
                          <a:cs typeface="+mn-cs"/>
                        </a:rPr>
                        <a:t>Key challenges for Aboriginal-specific HRECs include issues of impartiality and risks of over-reliance on these HRECs by mainstream HREC members.</a:t>
                      </a:r>
                    </a:p>
                    <a:p>
                      <a:endParaRPr lang="en-AU" sz="1200" dirty="0"/>
                    </a:p>
                  </a:txBody>
                  <a:tcPr/>
                </a:tc>
                <a:extLst>
                  <a:ext uri="{0D108BD9-81ED-4DB2-BD59-A6C34878D82A}">
                    <a16:rowId xmlns:a16="http://schemas.microsoft.com/office/drawing/2014/main" val="2941790183"/>
                  </a:ext>
                </a:extLst>
              </a:tr>
              <a:tr h="1016000">
                <a:tc>
                  <a:txBody>
                    <a:bodyPr/>
                    <a:lstStyle/>
                    <a:p>
                      <a:r>
                        <a:rPr lang="en-AU" sz="1200" kern="1200" dirty="0">
                          <a:solidFill>
                            <a:schemeClr val="dk1"/>
                          </a:solidFill>
                          <a:effectLst/>
                          <a:latin typeface="+mn-lt"/>
                          <a:ea typeface="+mn-ea"/>
                          <a:cs typeface="+mn-cs"/>
                        </a:rPr>
                        <a:t>2. Familiarity with and use of Aboriginal-specific research guidelines, codes and principles</a:t>
                      </a:r>
                      <a:endParaRPr lang="en-AU" sz="1200" dirty="0"/>
                    </a:p>
                  </a:txBody>
                  <a:tcPr/>
                </a:tc>
                <a:tc>
                  <a:txBody>
                    <a:bodyPr/>
                    <a:lstStyle/>
                    <a:p>
                      <a:pPr marL="285750" lvl="0" indent="-285750">
                        <a:buFont typeface="Arial" panose="020B0604020202020204" pitchFamily="34" charset="0"/>
                        <a:buChar char="•"/>
                      </a:pPr>
                      <a:r>
                        <a:rPr lang="en-AU" sz="1200" kern="1200" dirty="0">
                          <a:solidFill>
                            <a:schemeClr val="dk1"/>
                          </a:solidFill>
                          <a:effectLst/>
                          <a:latin typeface="+mn-lt"/>
                          <a:ea typeface="+mn-ea"/>
                          <a:cs typeface="+mn-cs"/>
                        </a:rPr>
                        <a:t>South Australian HREC members are familiar with and use the NHMRC Guidelines and AIATSIS Code of Ethics regularly.</a:t>
                      </a:r>
                    </a:p>
                    <a:p>
                      <a:pPr marL="285750" lvl="0" indent="-285750">
                        <a:buFont typeface="Arial" panose="020B0604020202020204" pitchFamily="34" charset="0"/>
                        <a:buChar char="•"/>
                      </a:pPr>
                      <a:r>
                        <a:rPr lang="en-AU" sz="1200" kern="1200" dirty="0">
                          <a:solidFill>
                            <a:schemeClr val="dk1"/>
                          </a:solidFill>
                          <a:effectLst/>
                          <a:latin typeface="+mn-lt"/>
                          <a:ea typeface="+mn-ea"/>
                          <a:cs typeface="+mn-cs"/>
                        </a:rPr>
                        <a:t>There is intermittent familiarity with the South Australian Health and Medical Research Accord, with familiarity especially limited in the university sector.</a:t>
                      </a:r>
                    </a:p>
                    <a:p>
                      <a:endParaRPr lang="en-AU" sz="1200" dirty="0"/>
                    </a:p>
                  </a:txBody>
                  <a:tcPr/>
                </a:tc>
                <a:extLst>
                  <a:ext uri="{0D108BD9-81ED-4DB2-BD59-A6C34878D82A}">
                    <a16:rowId xmlns:a16="http://schemas.microsoft.com/office/drawing/2014/main" val="1387094055"/>
                  </a:ext>
                </a:extLst>
              </a:tr>
              <a:tr h="14267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dk1"/>
                          </a:solidFill>
                          <a:effectLst/>
                          <a:latin typeface="+mn-lt"/>
                          <a:ea typeface="+mn-ea"/>
                          <a:cs typeface="+mn-cs"/>
                        </a:rPr>
                        <a:t>3. Common issues in Aboriginal-specific research proposals</a:t>
                      </a:r>
                    </a:p>
                    <a:p>
                      <a:endParaRPr lang="en-AU" sz="1200" dirty="0"/>
                    </a:p>
                  </a:txBody>
                  <a:tcPr/>
                </a:tc>
                <a:tc>
                  <a:txBody>
                    <a:bodyPr/>
                    <a:lstStyle/>
                    <a:p>
                      <a:pPr marL="285750" lvl="0" indent="-285750">
                        <a:buFont typeface="Arial" panose="020B0604020202020204" pitchFamily="34" charset="0"/>
                        <a:buChar char="•"/>
                      </a:pPr>
                      <a:r>
                        <a:rPr lang="en-AU" sz="1200" kern="1200" dirty="0">
                          <a:solidFill>
                            <a:schemeClr val="dk1"/>
                          </a:solidFill>
                          <a:effectLst/>
                          <a:latin typeface="+mn-lt"/>
                          <a:ea typeface="+mn-ea"/>
                          <a:cs typeface="+mn-cs"/>
                        </a:rPr>
                        <a:t>Common issues that South Australian HRECs encounter when reviewing Aboriginal-specific research proposals include: research priorities; intellectual property; community engagement; research relationships; risk management; and community feedback and knowledge translation.</a:t>
                      </a:r>
                    </a:p>
                    <a:p>
                      <a:pPr marL="285750" lvl="0" indent="-285750">
                        <a:buFont typeface="Arial" panose="020B0604020202020204" pitchFamily="34" charset="0"/>
                        <a:buChar char="•"/>
                      </a:pPr>
                      <a:r>
                        <a:rPr lang="en-AU" sz="1200" kern="1200" dirty="0">
                          <a:solidFill>
                            <a:schemeClr val="dk1"/>
                          </a:solidFill>
                          <a:effectLst/>
                          <a:latin typeface="+mn-lt"/>
                          <a:ea typeface="+mn-ea"/>
                          <a:cs typeface="+mn-cs"/>
                        </a:rPr>
                        <a:t>Most of these issues are addressed in the Accord.</a:t>
                      </a:r>
                    </a:p>
                    <a:p>
                      <a:endParaRPr lang="en-AU" sz="1200" dirty="0"/>
                    </a:p>
                  </a:txBody>
                  <a:tcPr/>
                </a:tc>
                <a:extLst>
                  <a:ext uri="{0D108BD9-81ED-4DB2-BD59-A6C34878D82A}">
                    <a16:rowId xmlns:a16="http://schemas.microsoft.com/office/drawing/2014/main" val="2345718753"/>
                  </a:ext>
                </a:extLst>
              </a:tr>
            </a:tbl>
          </a:graphicData>
        </a:graphic>
      </p:graphicFrame>
      <p:pic>
        <p:nvPicPr>
          <p:cNvPr id="5" name="Picture 4">
            <a:extLst>
              <a:ext uri="{FF2B5EF4-FFF2-40B4-BE49-F238E27FC236}">
                <a16:creationId xmlns:a16="http://schemas.microsoft.com/office/drawing/2014/main" id="{DB21E01A-7F4A-1BD5-8731-B8044CABDB72}"/>
              </a:ext>
            </a:extLst>
          </p:cNvPr>
          <p:cNvPicPr/>
          <p:nvPr/>
        </p:nvPicPr>
        <p:blipFill>
          <a:blip r:embed="rId2">
            <a:extLst>
              <a:ext uri="{28A0092B-C50C-407E-A947-70E740481C1C}">
                <a14:useLocalDpi xmlns:a14="http://schemas.microsoft.com/office/drawing/2010/main" val="0"/>
              </a:ext>
            </a:extLst>
          </a:blip>
          <a:stretch>
            <a:fillRect/>
          </a:stretch>
        </p:blipFill>
        <p:spPr>
          <a:xfrm>
            <a:off x="0" y="3859129"/>
            <a:ext cx="1398954" cy="496687"/>
          </a:xfrm>
          <a:prstGeom prst="rect">
            <a:avLst/>
          </a:prstGeom>
        </p:spPr>
      </p:pic>
      <p:pic>
        <p:nvPicPr>
          <p:cNvPr id="6" name="Picture 5">
            <a:extLst>
              <a:ext uri="{FF2B5EF4-FFF2-40B4-BE49-F238E27FC236}">
                <a16:creationId xmlns:a16="http://schemas.microsoft.com/office/drawing/2014/main" id="{3AAC4697-B7DE-497A-6EE1-D59B9B874B38}"/>
              </a:ext>
            </a:extLst>
          </p:cNvPr>
          <p:cNvPicPr>
            <a:picLocks noChangeAspect="1"/>
          </p:cNvPicPr>
          <p:nvPr/>
        </p:nvPicPr>
        <p:blipFill>
          <a:blip r:embed="rId3"/>
          <a:stretch>
            <a:fillRect/>
          </a:stretch>
        </p:blipFill>
        <p:spPr>
          <a:xfrm>
            <a:off x="14288" y="4392246"/>
            <a:ext cx="1398954" cy="337679"/>
          </a:xfrm>
          <a:prstGeom prst="rect">
            <a:avLst/>
          </a:prstGeom>
        </p:spPr>
      </p:pic>
    </p:spTree>
    <p:extLst>
      <p:ext uri="{BB962C8B-B14F-4D97-AF65-F5344CB8AC3E}">
        <p14:creationId xmlns:p14="http://schemas.microsoft.com/office/powerpoint/2010/main" val="32060444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3027E2-D083-DDB7-1A24-9B0595FEBE2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6F45752-5B26-F138-47B4-297B727F071F}"/>
              </a:ext>
            </a:extLst>
          </p:cNvPr>
          <p:cNvSpPr txBox="1"/>
          <p:nvPr/>
        </p:nvSpPr>
        <p:spPr>
          <a:xfrm>
            <a:off x="1743417" y="507817"/>
            <a:ext cx="7969835" cy="369332"/>
          </a:xfrm>
          <a:prstGeom prst="rect">
            <a:avLst/>
          </a:prstGeom>
          <a:noFill/>
        </p:spPr>
        <p:txBody>
          <a:bodyPr wrap="square" lIns="0" tIns="0" rIns="0" bIns="0" rtlCol="0">
            <a:spAutoFit/>
          </a:bodyPr>
          <a:lstStyle/>
          <a:p>
            <a:pPr>
              <a:spcAft>
                <a:spcPts val="150"/>
              </a:spcAft>
            </a:pPr>
            <a:r>
              <a:rPr lang="en-AU" sz="2400" b="1" dirty="0">
                <a:solidFill>
                  <a:srgbClr val="1A1918"/>
                </a:solidFill>
                <a:latin typeface="Muli ExtraBold" pitchFamily="2" charset="77"/>
                <a:cs typeface="Arial" panose="020B0604020202020204" pitchFamily="34" charset="0"/>
              </a:rPr>
              <a:t>F</a:t>
            </a:r>
            <a:r>
              <a:rPr lang="en-AU" sz="2400" b="1" i="0" dirty="0">
                <a:solidFill>
                  <a:srgbClr val="1A1918"/>
                </a:solidFill>
                <a:latin typeface="Muli ExtraBold" pitchFamily="2" charset="77"/>
                <a:cs typeface="Arial" panose="020B0604020202020204" pitchFamily="34" charset="0"/>
              </a:rPr>
              <a:t>indings: I</a:t>
            </a:r>
            <a:r>
              <a:rPr lang="en-AU" sz="2400" b="1" dirty="0">
                <a:solidFill>
                  <a:srgbClr val="1A1918"/>
                </a:solidFill>
                <a:latin typeface="Muli ExtraBold" pitchFamily="2" charset="77"/>
                <a:cs typeface="Arial" panose="020B0604020202020204" pitchFamily="34" charset="0"/>
              </a:rPr>
              <a:t>nterviews</a:t>
            </a:r>
            <a:r>
              <a:rPr lang="en-AU" sz="2400" b="1" i="0" dirty="0">
                <a:solidFill>
                  <a:srgbClr val="1A1918"/>
                </a:solidFill>
                <a:latin typeface="Muli ExtraBold" pitchFamily="2" charset="77"/>
                <a:cs typeface="Arial" panose="020B0604020202020204" pitchFamily="34" charset="0"/>
              </a:rPr>
              <a:t> (2 of 2)</a:t>
            </a:r>
            <a:endParaRPr lang="en-US" sz="2400" b="1" i="0" dirty="0">
              <a:solidFill>
                <a:srgbClr val="1A1918"/>
              </a:solidFill>
              <a:latin typeface="Muli ExtraBold" pitchFamily="2" charset="77"/>
              <a:cs typeface="Arial" panose="020B0604020202020204" pitchFamily="34" charset="0"/>
            </a:endParaRPr>
          </a:p>
        </p:txBody>
      </p:sp>
      <p:graphicFrame>
        <p:nvGraphicFramePr>
          <p:cNvPr id="3" name="Table 2">
            <a:extLst>
              <a:ext uri="{FF2B5EF4-FFF2-40B4-BE49-F238E27FC236}">
                <a16:creationId xmlns:a16="http://schemas.microsoft.com/office/drawing/2014/main" id="{15C36997-1251-3A6F-8FDD-12FAC7F77752}"/>
              </a:ext>
            </a:extLst>
          </p:cNvPr>
          <p:cNvGraphicFramePr>
            <a:graphicFrameLocks noGrp="1"/>
          </p:cNvGraphicFramePr>
          <p:nvPr>
            <p:extLst>
              <p:ext uri="{D42A27DB-BD31-4B8C-83A1-F6EECF244321}">
                <p14:modId xmlns:p14="http://schemas.microsoft.com/office/powerpoint/2010/main" val="1766145494"/>
              </p:ext>
            </p:extLst>
          </p:nvPr>
        </p:nvGraphicFramePr>
        <p:xfrm>
          <a:off x="1588168" y="1282818"/>
          <a:ext cx="7555832" cy="3071378"/>
        </p:xfrm>
        <a:graphic>
          <a:graphicData uri="http://schemas.openxmlformats.org/drawingml/2006/table">
            <a:tbl>
              <a:tblPr firstRow="1" bandRow="1">
                <a:tableStyleId>{10A1B5D5-9B99-4C35-A422-299274C87663}</a:tableStyleId>
              </a:tblPr>
              <a:tblGrid>
                <a:gridCol w="1921395">
                  <a:extLst>
                    <a:ext uri="{9D8B030D-6E8A-4147-A177-3AD203B41FA5}">
                      <a16:colId xmlns:a16="http://schemas.microsoft.com/office/drawing/2014/main" val="176080521"/>
                    </a:ext>
                  </a:extLst>
                </a:gridCol>
                <a:gridCol w="5634437">
                  <a:extLst>
                    <a:ext uri="{9D8B030D-6E8A-4147-A177-3AD203B41FA5}">
                      <a16:colId xmlns:a16="http://schemas.microsoft.com/office/drawing/2014/main" val="2485486569"/>
                    </a:ext>
                  </a:extLst>
                </a:gridCol>
              </a:tblGrid>
              <a:tr h="506869">
                <a:tc>
                  <a:txBody>
                    <a:bodyPr/>
                    <a:lstStyle/>
                    <a:p>
                      <a:r>
                        <a:rPr lang="en-US" sz="1200" dirty="0"/>
                        <a:t>Interview Findings</a:t>
                      </a:r>
                      <a:endParaRPr lang="en-AU" sz="1200" dirty="0"/>
                    </a:p>
                  </a:txBody>
                  <a:tcPr/>
                </a:tc>
                <a:tc>
                  <a:txBody>
                    <a:bodyPr/>
                    <a:lstStyle/>
                    <a:p>
                      <a:r>
                        <a:rPr lang="en-US" sz="1200" dirty="0"/>
                        <a:t>Key Learnings</a:t>
                      </a:r>
                      <a:endParaRPr lang="en-AU" sz="1200" dirty="0"/>
                    </a:p>
                  </a:txBody>
                  <a:tcPr/>
                </a:tc>
                <a:extLst>
                  <a:ext uri="{0D108BD9-81ED-4DB2-BD59-A6C34878D82A}">
                    <a16:rowId xmlns:a16="http://schemas.microsoft.com/office/drawing/2014/main" val="3523748244"/>
                  </a:ext>
                </a:extLst>
              </a:tr>
              <a:tr h="1172063">
                <a:tc>
                  <a:txBody>
                    <a:bodyPr/>
                    <a:lstStyle/>
                    <a:p>
                      <a:r>
                        <a:rPr lang="en-AU" sz="1200" kern="1200" dirty="0">
                          <a:solidFill>
                            <a:schemeClr val="dk1"/>
                          </a:solidFill>
                          <a:effectLst/>
                          <a:latin typeface="+mn-lt"/>
                          <a:ea typeface="+mn-ea"/>
                          <a:cs typeface="+mn-cs"/>
                        </a:rPr>
                        <a:t>4. Improvements in research proposals within the past five years</a:t>
                      </a:r>
                    </a:p>
                    <a:p>
                      <a:endParaRPr lang="en-AU" sz="1200" dirty="0"/>
                    </a:p>
                  </a:txBody>
                  <a:tcPr/>
                </a:tc>
                <a:tc>
                  <a:txBody>
                    <a:bodyPr/>
                    <a:lstStyle/>
                    <a:p>
                      <a:pPr marL="285750" lvl="0" indent="-285750">
                        <a:buFont typeface="Arial" panose="020B0604020202020204" pitchFamily="34" charset="0"/>
                        <a:buChar char="•"/>
                      </a:pPr>
                      <a:r>
                        <a:rPr lang="en-AU" sz="1200" kern="1200" dirty="0">
                          <a:solidFill>
                            <a:schemeClr val="dk1"/>
                          </a:solidFill>
                          <a:effectLst/>
                          <a:latin typeface="+mn-lt"/>
                          <a:ea typeface="+mn-ea"/>
                          <a:cs typeface="+mn-cs"/>
                        </a:rPr>
                        <a:t>HREC members identified the following improvements to Aboriginal-specific research proposals within the past five years: cultural sensitivity of mainstream HRECs; improved Aboriginal engagement and involvement in research; increased use of Indigenous research methods and methodologies; and improved community feedback and knowledge translation.</a:t>
                      </a:r>
                    </a:p>
                    <a:p>
                      <a:endParaRPr lang="en-AU" sz="1200" dirty="0"/>
                    </a:p>
                  </a:txBody>
                  <a:tcPr/>
                </a:tc>
                <a:extLst>
                  <a:ext uri="{0D108BD9-81ED-4DB2-BD59-A6C34878D82A}">
                    <a16:rowId xmlns:a16="http://schemas.microsoft.com/office/drawing/2014/main" val="2941790183"/>
                  </a:ext>
                </a:extLst>
              </a:tr>
              <a:tr h="1375789">
                <a:tc>
                  <a:txBody>
                    <a:bodyPr/>
                    <a:lstStyle/>
                    <a:p>
                      <a:r>
                        <a:rPr lang="en-AU" sz="1200" kern="1200" dirty="0">
                          <a:solidFill>
                            <a:schemeClr val="dk1"/>
                          </a:solidFill>
                          <a:effectLst/>
                          <a:latin typeface="+mn-lt"/>
                          <a:ea typeface="+mn-ea"/>
                          <a:cs typeface="+mn-cs"/>
                        </a:rPr>
                        <a:t>5. Areas for further improvement</a:t>
                      </a:r>
                    </a:p>
                  </a:txBody>
                  <a:tcPr/>
                </a:tc>
                <a:tc>
                  <a:txBody>
                    <a:bodyPr/>
                    <a:lstStyle/>
                    <a:p>
                      <a:pPr marL="285750" lvl="0" indent="-285750">
                        <a:buFont typeface="Arial" panose="020B0604020202020204" pitchFamily="34" charset="0"/>
                        <a:buChar char="•"/>
                      </a:pPr>
                      <a:r>
                        <a:rPr lang="en-AU" sz="1200" kern="1200" dirty="0">
                          <a:solidFill>
                            <a:schemeClr val="dk1"/>
                          </a:solidFill>
                          <a:effectLst/>
                          <a:latin typeface="+mn-lt"/>
                          <a:ea typeface="+mn-ea"/>
                          <a:cs typeface="+mn-cs"/>
                        </a:rPr>
                        <a:t>Areas where further improvement is needed in the preparation of Aboriginal-specific research proposals include: addressing specific contexts of research; ethics committee processes; and the need for a state-wide Aboriginal health research community forum.</a:t>
                      </a:r>
                    </a:p>
                    <a:p>
                      <a:pPr marL="285750" lvl="0" indent="-285750">
                        <a:buFont typeface="Arial" panose="020B0604020202020204" pitchFamily="34" charset="0"/>
                        <a:buChar char="•"/>
                      </a:pPr>
                      <a:endParaRPr lang="en-US" sz="1200" kern="1200" dirty="0">
                        <a:solidFill>
                          <a:schemeClr val="dk1"/>
                        </a:solidFill>
                        <a:effectLst/>
                        <a:latin typeface="+mn-lt"/>
                        <a:ea typeface="+mn-ea"/>
                        <a:cs typeface="+mn-cs"/>
                      </a:endParaRPr>
                    </a:p>
                  </a:txBody>
                  <a:tcPr/>
                </a:tc>
                <a:extLst>
                  <a:ext uri="{0D108BD9-81ED-4DB2-BD59-A6C34878D82A}">
                    <a16:rowId xmlns:a16="http://schemas.microsoft.com/office/drawing/2014/main" val="1387094055"/>
                  </a:ext>
                </a:extLst>
              </a:tr>
            </a:tbl>
          </a:graphicData>
        </a:graphic>
      </p:graphicFrame>
      <p:pic>
        <p:nvPicPr>
          <p:cNvPr id="5" name="Picture 4">
            <a:extLst>
              <a:ext uri="{FF2B5EF4-FFF2-40B4-BE49-F238E27FC236}">
                <a16:creationId xmlns:a16="http://schemas.microsoft.com/office/drawing/2014/main" id="{1060E985-4F1E-6F89-1F9B-5B506733879D}"/>
              </a:ext>
            </a:extLst>
          </p:cNvPr>
          <p:cNvPicPr/>
          <p:nvPr/>
        </p:nvPicPr>
        <p:blipFill>
          <a:blip r:embed="rId2">
            <a:extLst>
              <a:ext uri="{28A0092B-C50C-407E-A947-70E740481C1C}">
                <a14:useLocalDpi xmlns:a14="http://schemas.microsoft.com/office/drawing/2010/main" val="0"/>
              </a:ext>
            </a:extLst>
          </a:blip>
          <a:stretch>
            <a:fillRect/>
          </a:stretch>
        </p:blipFill>
        <p:spPr>
          <a:xfrm>
            <a:off x="0" y="3859129"/>
            <a:ext cx="1398954" cy="496687"/>
          </a:xfrm>
          <a:prstGeom prst="rect">
            <a:avLst/>
          </a:prstGeom>
        </p:spPr>
      </p:pic>
      <p:pic>
        <p:nvPicPr>
          <p:cNvPr id="6" name="Picture 5">
            <a:extLst>
              <a:ext uri="{FF2B5EF4-FFF2-40B4-BE49-F238E27FC236}">
                <a16:creationId xmlns:a16="http://schemas.microsoft.com/office/drawing/2014/main" id="{7BA0948A-130B-C409-33E1-58FBA11A4871}"/>
              </a:ext>
            </a:extLst>
          </p:cNvPr>
          <p:cNvPicPr>
            <a:picLocks noChangeAspect="1"/>
          </p:cNvPicPr>
          <p:nvPr/>
        </p:nvPicPr>
        <p:blipFill>
          <a:blip r:embed="rId3"/>
          <a:stretch>
            <a:fillRect/>
          </a:stretch>
        </p:blipFill>
        <p:spPr>
          <a:xfrm>
            <a:off x="14288" y="4392246"/>
            <a:ext cx="1398954" cy="337679"/>
          </a:xfrm>
          <a:prstGeom prst="rect">
            <a:avLst/>
          </a:prstGeom>
        </p:spPr>
      </p:pic>
    </p:spTree>
    <p:extLst>
      <p:ext uri="{BB962C8B-B14F-4D97-AF65-F5344CB8AC3E}">
        <p14:creationId xmlns:p14="http://schemas.microsoft.com/office/powerpoint/2010/main" val="4250980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CD8A7B-E728-0A42-8214-C3C0369BB877}"/>
              </a:ext>
            </a:extLst>
          </p:cNvPr>
          <p:cNvSpPr txBox="1"/>
          <p:nvPr/>
        </p:nvSpPr>
        <p:spPr>
          <a:xfrm>
            <a:off x="3399003" y="1708970"/>
            <a:ext cx="5144124" cy="1923604"/>
          </a:xfrm>
          <a:prstGeom prst="rect">
            <a:avLst/>
          </a:prstGeom>
          <a:noFill/>
        </p:spPr>
        <p:txBody>
          <a:bodyPr wrap="square" lIns="0" tIns="0" rIns="0" bIns="0" rtlCol="0" anchor="b" anchorCtr="0">
            <a:spAutoFit/>
          </a:bodyPr>
          <a:lstStyle/>
          <a:p>
            <a:pPr>
              <a:spcAft>
                <a:spcPts val="600"/>
              </a:spcAft>
            </a:pPr>
            <a:r>
              <a:rPr lang="en-AU" sz="1000" dirty="0">
                <a:solidFill>
                  <a:schemeClr val="bg1"/>
                </a:solidFill>
                <a:latin typeface="Muli Medium" pitchFamily="2" charset="77"/>
              </a:rPr>
              <a:t>The Australian Institute of Aboriginal and Torres Strait Islander Studies acknowledges the traditional owners of country throughout Australia and their continuing connection to land, culture and community. We pay our respects to elders past and present.</a:t>
            </a:r>
          </a:p>
          <a:p>
            <a:pPr>
              <a:spcAft>
                <a:spcPts val="600"/>
              </a:spcAft>
            </a:pPr>
            <a:endParaRPr lang="en-AU" sz="1000" dirty="0">
              <a:solidFill>
                <a:schemeClr val="bg1"/>
              </a:solidFill>
              <a:latin typeface="Muli Medium" pitchFamily="2" charset="77"/>
            </a:endParaRPr>
          </a:p>
          <a:p>
            <a:pPr>
              <a:spcAft>
                <a:spcPts val="600"/>
              </a:spcAft>
            </a:pPr>
            <a:r>
              <a:rPr lang="en-AU" sz="1000" dirty="0">
                <a:solidFill>
                  <a:schemeClr val="bg1"/>
                </a:solidFill>
                <a:latin typeface="Muli Medium" pitchFamily="2" charset="77"/>
              </a:rPr>
              <a:t>The authors acknowledge Kaurna ancestors and elders, as the research for this work largely took place on the traditional lands of the Kaurna people. We pay our respects to elders past and present.</a:t>
            </a:r>
          </a:p>
          <a:p>
            <a:pPr>
              <a:spcAft>
                <a:spcPts val="600"/>
              </a:spcAft>
            </a:pPr>
            <a:endParaRPr lang="en-AU" sz="1000" dirty="0">
              <a:solidFill>
                <a:schemeClr val="bg1"/>
              </a:solidFill>
              <a:latin typeface="Muli Medium" pitchFamily="2" charset="77"/>
            </a:endParaRPr>
          </a:p>
          <a:p>
            <a:pPr>
              <a:spcAft>
                <a:spcPts val="600"/>
              </a:spcAft>
            </a:pPr>
            <a:endParaRPr lang="en-AU" sz="1000" dirty="0">
              <a:solidFill>
                <a:schemeClr val="bg1"/>
              </a:solidFill>
              <a:latin typeface="Muli Medium" pitchFamily="2" charset="77"/>
            </a:endParaRPr>
          </a:p>
          <a:p>
            <a:pPr>
              <a:spcAft>
                <a:spcPts val="600"/>
              </a:spcAft>
            </a:pPr>
            <a:r>
              <a:rPr lang="en-US" sz="2000" b="1" dirty="0">
                <a:solidFill>
                  <a:srgbClr val="E36741"/>
                </a:solidFill>
                <a:latin typeface="Muli ExtraBold" pitchFamily="2" charset="77"/>
                <a:cs typeface="Arial"/>
              </a:rPr>
              <a:t>aiatsis.gov.au</a:t>
            </a:r>
          </a:p>
        </p:txBody>
      </p:sp>
      <p:pic>
        <p:nvPicPr>
          <p:cNvPr id="3" name="Picture 2">
            <a:extLst>
              <a:ext uri="{FF2B5EF4-FFF2-40B4-BE49-F238E27FC236}">
                <a16:creationId xmlns:a16="http://schemas.microsoft.com/office/drawing/2014/main" id="{FF2070B3-AC7C-9745-800C-2930668339B2}"/>
              </a:ext>
            </a:extLst>
          </p:cNvPr>
          <p:cNvPicPr>
            <a:picLocks noChangeAspect="1"/>
          </p:cNvPicPr>
          <p:nvPr/>
        </p:nvPicPr>
        <p:blipFill>
          <a:blip r:embed="rId2"/>
          <a:stretch>
            <a:fillRect/>
          </a:stretch>
        </p:blipFill>
        <p:spPr>
          <a:xfrm>
            <a:off x="1427101" y="1593547"/>
            <a:ext cx="1360487" cy="2000282"/>
          </a:xfrm>
          <a:prstGeom prst="rect">
            <a:avLst/>
          </a:prstGeom>
        </p:spPr>
      </p:pic>
      <p:pic>
        <p:nvPicPr>
          <p:cNvPr id="4" name="Picture 3">
            <a:extLst>
              <a:ext uri="{FF2B5EF4-FFF2-40B4-BE49-F238E27FC236}">
                <a16:creationId xmlns:a16="http://schemas.microsoft.com/office/drawing/2014/main" id="{C11B5BA5-FF9B-226C-70B9-EB1AF443DB35}"/>
              </a:ext>
            </a:extLst>
          </p:cNvPr>
          <p:cNvPicPr/>
          <p:nvPr/>
        </p:nvPicPr>
        <p:blipFill>
          <a:blip r:embed="rId3">
            <a:extLst>
              <a:ext uri="{28A0092B-C50C-407E-A947-70E740481C1C}">
                <a14:useLocalDpi xmlns:a14="http://schemas.microsoft.com/office/drawing/2010/main" val="0"/>
              </a:ext>
            </a:extLst>
          </a:blip>
          <a:stretch>
            <a:fillRect/>
          </a:stretch>
        </p:blipFill>
        <p:spPr>
          <a:xfrm>
            <a:off x="116209" y="1893971"/>
            <a:ext cx="1398954" cy="496687"/>
          </a:xfrm>
          <a:prstGeom prst="rect">
            <a:avLst/>
          </a:prstGeom>
          <a:solidFill>
            <a:schemeClr val="bg1"/>
          </a:solidFill>
        </p:spPr>
      </p:pic>
      <p:pic>
        <p:nvPicPr>
          <p:cNvPr id="5" name="Picture 4">
            <a:extLst>
              <a:ext uri="{FF2B5EF4-FFF2-40B4-BE49-F238E27FC236}">
                <a16:creationId xmlns:a16="http://schemas.microsoft.com/office/drawing/2014/main" id="{926C8183-0457-F872-81D3-D7D5F92C8C2F}"/>
              </a:ext>
            </a:extLst>
          </p:cNvPr>
          <p:cNvPicPr>
            <a:picLocks noChangeAspect="1"/>
          </p:cNvPicPr>
          <p:nvPr/>
        </p:nvPicPr>
        <p:blipFill>
          <a:blip r:embed="rId4"/>
          <a:stretch>
            <a:fillRect/>
          </a:stretch>
        </p:blipFill>
        <p:spPr>
          <a:xfrm>
            <a:off x="130497" y="2427088"/>
            <a:ext cx="1398954" cy="337679"/>
          </a:xfrm>
          <a:prstGeom prst="rect">
            <a:avLst/>
          </a:prstGeom>
          <a:solidFill>
            <a:schemeClr val="bg1"/>
          </a:solidFill>
        </p:spPr>
      </p:pic>
    </p:spTree>
    <p:extLst>
      <p:ext uri="{BB962C8B-B14F-4D97-AF65-F5344CB8AC3E}">
        <p14:creationId xmlns:p14="http://schemas.microsoft.com/office/powerpoint/2010/main" val="36290361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92CD25-98D9-FDCE-2624-2D7C49A8932A}"/>
              </a:ext>
            </a:extLst>
          </p:cNvPr>
          <p:cNvSpPr txBox="1"/>
          <p:nvPr/>
        </p:nvSpPr>
        <p:spPr>
          <a:xfrm>
            <a:off x="2383692" y="1344246"/>
            <a:ext cx="6002216" cy="1569660"/>
          </a:xfrm>
          <a:prstGeom prst="rect">
            <a:avLst/>
          </a:prstGeom>
          <a:noFill/>
        </p:spPr>
        <p:txBody>
          <a:bodyPr wrap="square" rtlCol="0">
            <a:spAutoFit/>
          </a:bodyPr>
          <a:lstStyle/>
          <a:p>
            <a:r>
              <a:rPr lang="en-AU" sz="2400" b="1" dirty="0">
                <a:latin typeface="Muli ExtraBold"/>
              </a:rPr>
              <a:t>Methods &amp; Findings</a:t>
            </a:r>
          </a:p>
          <a:p>
            <a:endParaRPr lang="en-AU" b="1" dirty="0">
              <a:latin typeface="Muli ExtraBold"/>
            </a:endParaRPr>
          </a:p>
          <a:p>
            <a:r>
              <a:rPr lang="en-AU" b="1" dirty="0">
                <a:latin typeface="Muli ExtraBold"/>
              </a:rPr>
              <a:t>Workshop with South Australian Aboriginal Community Controlled Health Organisations (ACCHOs) – 2 May 2023 </a:t>
            </a:r>
            <a:br>
              <a:rPr lang="en-AU" b="1" dirty="0">
                <a:latin typeface="Muli ExtraBold"/>
              </a:rPr>
            </a:br>
            <a:r>
              <a:rPr lang="en-AU" b="1" dirty="0">
                <a:latin typeface="Muli ExtraBold"/>
              </a:rPr>
              <a:t>(n=4 participants)</a:t>
            </a:r>
          </a:p>
        </p:txBody>
      </p:sp>
      <p:pic>
        <p:nvPicPr>
          <p:cNvPr id="3" name="Picture 2">
            <a:extLst>
              <a:ext uri="{FF2B5EF4-FFF2-40B4-BE49-F238E27FC236}">
                <a16:creationId xmlns:a16="http://schemas.microsoft.com/office/drawing/2014/main" id="{487AAEAF-4ED2-E5C8-24E3-D0175475EEE2}"/>
              </a:ext>
            </a:extLst>
          </p:cNvPr>
          <p:cNvPicPr/>
          <p:nvPr/>
        </p:nvPicPr>
        <p:blipFill>
          <a:blip r:embed="rId2">
            <a:extLst>
              <a:ext uri="{28A0092B-C50C-407E-A947-70E740481C1C}">
                <a14:useLocalDpi xmlns:a14="http://schemas.microsoft.com/office/drawing/2010/main" val="0"/>
              </a:ext>
            </a:extLst>
          </a:blip>
          <a:stretch>
            <a:fillRect/>
          </a:stretch>
        </p:blipFill>
        <p:spPr>
          <a:xfrm>
            <a:off x="0" y="3859129"/>
            <a:ext cx="1398954" cy="496687"/>
          </a:xfrm>
          <a:prstGeom prst="rect">
            <a:avLst/>
          </a:prstGeom>
        </p:spPr>
      </p:pic>
      <p:pic>
        <p:nvPicPr>
          <p:cNvPr id="4" name="Picture 3">
            <a:extLst>
              <a:ext uri="{FF2B5EF4-FFF2-40B4-BE49-F238E27FC236}">
                <a16:creationId xmlns:a16="http://schemas.microsoft.com/office/drawing/2014/main" id="{1193F69F-C1FD-0844-5ABD-887037DF2FB5}"/>
              </a:ext>
            </a:extLst>
          </p:cNvPr>
          <p:cNvPicPr>
            <a:picLocks noChangeAspect="1"/>
          </p:cNvPicPr>
          <p:nvPr/>
        </p:nvPicPr>
        <p:blipFill>
          <a:blip r:embed="rId3"/>
          <a:stretch>
            <a:fillRect/>
          </a:stretch>
        </p:blipFill>
        <p:spPr>
          <a:xfrm>
            <a:off x="14288" y="4392246"/>
            <a:ext cx="1398954" cy="337679"/>
          </a:xfrm>
          <a:prstGeom prst="rect">
            <a:avLst/>
          </a:prstGeom>
        </p:spPr>
      </p:pic>
    </p:spTree>
    <p:extLst>
      <p:ext uri="{BB962C8B-B14F-4D97-AF65-F5344CB8AC3E}">
        <p14:creationId xmlns:p14="http://schemas.microsoft.com/office/powerpoint/2010/main" val="12644505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3027E2-D083-DDB7-1A24-9B0595FEBE2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6F45752-5B26-F138-47B4-297B727F071F}"/>
              </a:ext>
            </a:extLst>
          </p:cNvPr>
          <p:cNvSpPr txBox="1"/>
          <p:nvPr/>
        </p:nvSpPr>
        <p:spPr>
          <a:xfrm>
            <a:off x="1743417" y="507817"/>
            <a:ext cx="7969835" cy="369332"/>
          </a:xfrm>
          <a:prstGeom prst="rect">
            <a:avLst/>
          </a:prstGeom>
          <a:noFill/>
        </p:spPr>
        <p:txBody>
          <a:bodyPr wrap="square" lIns="0" tIns="0" rIns="0" bIns="0" rtlCol="0">
            <a:spAutoFit/>
          </a:bodyPr>
          <a:lstStyle/>
          <a:p>
            <a:pPr>
              <a:spcAft>
                <a:spcPts val="150"/>
              </a:spcAft>
            </a:pPr>
            <a:r>
              <a:rPr lang="en-AU" sz="2400" b="1" i="0" dirty="0">
                <a:solidFill>
                  <a:srgbClr val="1A1918"/>
                </a:solidFill>
                <a:latin typeface="Muli ExtraBold" pitchFamily="2" charset="77"/>
                <a:cs typeface="Arial" panose="020B0604020202020204" pitchFamily="34" charset="0"/>
              </a:rPr>
              <a:t>Methods: ACCHO Workshop</a:t>
            </a:r>
            <a:endParaRPr lang="en-US" sz="2400" b="1" i="0" dirty="0">
              <a:solidFill>
                <a:srgbClr val="1A1918"/>
              </a:solidFill>
              <a:latin typeface="Muli ExtraBold" pitchFamily="2" charset="77"/>
              <a:cs typeface="Arial" panose="020B0604020202020204" pitchFamily="34" charset="0"/>
            </a:endParaRPr>
          </a:p>
        </p:txBody>
      </p:sp>
      <p:graphicFrame>
        <p:nvGraphicFramePr>
          <p:cNvPr id="4" name="Table 3">
            <a:extLst>
              <a:ext uri="{FF2B5EF4-FFF2-40B4-BE49-F238E27FC236}">
                <a16:creationId xmlns:a16="http://schemas.microsoft.com/office/drawing/2014/main" id="{0E98CD9C-A816-E2DA-9E56-08D206CA3854}"/>
              </a:ext>
            </a:extLst>
          </p:cNvPr>
          <p:cNvGraphicFramePr>
            <a:graphicFrameLocks noGrp="1"/>
          </p:cNvGraphicFramePr>
          <p:nvPr>
            <p:extLst>
              <p:ext uri="{D42A27DB-BD31-4B8C-83A1-F6EECF244321}">
                <p14:modId xmlns:p14="http://schemas.microsoft.com/office/powerpoint/2010/main" val="109009304"/>
              </p:ext>
            </p:extLst>
          </p:nvPr>
        </p:nvGraphicFramePr>
        <p:xfrm>
          <a:off x="1574506" y="1247673"/>
          <a:ext cx="7489284" cy="3307798"/>
        </p:xfrm>
        <a:graphic>
          <a:graphicData uri="http://schemas.openxmlformats.org/drawingml/2006/table">
            <a:tbl>
              <a:tblPr firstRow="1" firstCol="1" bandRow="1">
                <a:tableStyleId>{21E4AEA4-8DFA-4A89-87EB-49C32662AFE0}</a:tableStyleId>
              </a:tblPr>
              <a:tblGrid>
                <a:gridCol w="1654050">
                  <a:extLst>
                    <a:ext uri="{9D8B030D-6E8A-4147-A177-3AD203B41FA5}">
                      <a16:colId xmlns:a16="http://schemas.microsoft.com/office/drawing/2014/main" val="3229829402"/>
                    </a:ext>
                  </a:extLst>
                </a:gridCol>
                <a:gridCol w="5835234">
                  <a:extLst>
                    <a:ext uri="{9D8B030D-6E8A-4147-A177-3AD203B41FA5}">
                      <a16:colId xmlns:a16="http://schemas.microsoft.com/office/drawing/2014/main" val="1732127863"/>
                    </a:ext>
                  </a:extLst>
                </a:gridCol>
              </a:tblGrid>
              <a:tr h="375954">
                <a:tc>
                  <a:txBody>
                    <a:bodyPr/>
                    <a:lstStyle/>
                    <a:p>
                      <a:pPr marL="0" marR="0" algn="ctr">
                        <a:lnSpc>
                          <a:spcPct val="107000"/>
                        </a:lnSpc>
                        <a:spcBef>
                          <a:spcPts val="0"/>
                        </a:spcBef>
                        <a:spcAft>
                          <a:spcPts val="0"/>
                        </a:spcAft>
                      </a:pPr>
                      <a:r>
                        <a:rPr lang="en-US" sz="1200" dirty="0">
                          <a:effectLst/>
                        </a:rPr>
                        <a:t>SWOT</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a:lnSpc>
                          <a:spcPct val="107000"/>
                        </a:lnSpc>
                        <a:spcBef>
                          <a:spcPts val="0"/>
                        </a:spcBef>
                        <a:spcAft>
                          <a:spcPts val="0"/>
                        </a:spcAft>
                        <a:buFont typeface="Symbol" panose="05050102010706020507" pitchFamily="18" charset="2"/>
                        <a:buNone/>
                      </a:pPr>
                      <a:r>
                        <a:rPr lang="en-US" sz="1200" dirty="0">
                          <a:effectLst/>
                        </a:rPr>
                        <a:t>GUIDING</a:t>
                      </a:r>
                      <a:r>
                        <a:rPr lang="en-US" sz="1200" baseline="0" dirty="0">
                          <a:effectLst/>
                        </a:rPr>
                        <a:t> QUESTIONS</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09230370"/>
                  </a:ext>
                </a:extLst>
              </a:tr>
              <a:tr h="686571">
                <a:tc>
                  <a:txBody>
                    <a:bodyPr/>
                    <a:lstStyle/>
                    <a:p>
                      <a:pPr marL="0" marR="0">
                        <a:lnSpc>
                          <a:spcPct val="107000"/>
                        </a:lnSpc>
                        <a:spcBef>
                          <a:spcPts val="0"/>
                        </a:spcBef>
                        <a:spcAft>
                          <a:spcPts val="0"/>
                        </a:spcAft>
                      </a:pPr>
                      <a:r>
                        <a:rPr lang="en-AU" sz="1200" dirty="0">
                          <a:effectLst/>
                        </a:rPr>
                        <a:t>Strengths</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AU" sz="1200" dirty="0">
                          <a:effectLst/>
                        </a:rPr>
                        <a:t>What value do ACCHOs bring to research?</a:t>
                      </a:r>
                    </a:p>
                    <a:p>
                      <a:pPr marL="342900" marR="0" lvl="0" indent="-342900">
                        <a:lnSpc>
                          <a:spcPct val="107000"/>
                        </a:lnSpc>
                        <a:spcBef>
                          <a:spcPts val="0"/>
                        </a:spcBef>
                        <a:spcAft>
                          <a:spcPts val="0"/>
                        </a:spcAft>
                        <a:buFont typeface="Symbol" panose="05050102010706020507" pitchFamily="18" charset="2"/>
                        <a:buChar char=""/>
                      </a:pPr>
                      <a:r>
                        <a:rPr lang="en-AU" sz="1200" dirty="0">
                          <a:effectLst/>
                        </a:rPr>
                        <a:t>What are the internal factors that contribute to ACCHOs leading research and being partners in health research?</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83347340"/>
                  </a:ext>
                </a:extLst>
              </a:tr>
              <a:tr h="671304">
                <a:tc>
                  <a:txBody>
                    <a:bodyPr/>
                    <a:lstStyle/>
                    <a:p>
                      <a:pPr marL="0" marR="0">
                        <a:lnSpc>
                          <a:spcPct val="107000"/>
                        </a:lnSpc>
                        <a:spcBef>
                          <a:spcPts val="0"/>
                        </a:spcBef>
                        <a:spcAft>
                          <a:spcPts val="0"/>
                        </a:spcAft>
                      </a:pPr>
                      <a:r>
                        <a:rPr lang="en-AU" sz="1200">
                          <a:effectLst/>
                        </a:rPr>
                        <a:t>Weaknesses</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AU" sz="1200" dirty="0">
                          <a:effectLst/>
                        </a:rPr>
                        <a:t>What are the internal capacity challenges for ACCHOs?</a:t>
                      </a:r>
                    </a:p>
                    <a:p>
                      <a:pPr marL="342900" marR="0" lvl="0" indent="-342900">
                        <a:lnSpc>
                          <a:spcPct val="107000"/>
                        </a:lnSpc>
                        <a:spcBef>
                          <a:spcPts val="0"/>
                        </a:spcBef>
                        <a:spcAft>
                          <a:spcPts val="0"/>
                        </a:spcAft>
                        <a:buFont typeface="Symbol" panose="05050102010706020507" pitchFamily="18" charset="2"/>
                        <a:buChar char=""/>
                      </a:pPr>
                      <a:r>
                        <a:rPr lang="en-AU" sz="1200" dirty="0">
                          <a:effectLst/>
                        </a:rPr>
                        <a:t>What are the gaps in research or where do ACCHOs lack confidence undertaking research?</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63132225"/>
                  </a:ext>
                </a:extLst>
              </a:tr>
              <a:tr h="656386">
                <a:tc>
                  <a:txBody>
                    <a:bodyPr/>
                    <a:lstStyle/>
                    <a:p>
                      <a:pPr marL="0" marR="0">
                        <a:lnSpc>
                          <a:spcPct val="107000"/>
                        </a:lnSpc>
                        <a:spcBef>
                          <a:spcPts val="0"/>
                        </a:spcBef>
                        <a:spcAft>
                          <a:spcPts val="0"/>
                        </a:spcAft>
                      </a:pPr>
                      <a:r>
                        <a:rPr lang="en-AU" sz="1200">
                          <a:effectLst/>
                        </a:rPr>
                        <a:t>Opportunities</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AU" sz="1200">
                          <a:effectLst/>
                        </a:rPr>
                        <a:t>How could researchers better improve the way they undertake research or engage with services?</a:t>
                      </a:r>
                    </a:p>
                    <a:p>
                      <a:pPr marL="342900" marR="0" lvl="0" indent="-342900">
                        <a:lnSpc>
                          <a:spcPct val="107000"/>
                        </a:lnSpc>
                        <a:spcBef>
                          <a:spcPts val="0"/>
                        </a:spcBef>
                        <a:spcAft>
                          <a:spcPts val="0"/>
                        </a:spcAft>
                        <a:buFont typeface="Symbol" panose="05050102010706020507" pitchFamily="18" charset="2"/>
                        <a:buChar char=""/>
                      </a:pPr>
                      <a:r>
                        <a:rPr lang="en-AU" sz="1200">
                          <a:effectLst/>
                        </a:rPr>
                        <a:t>How do we turn the identified strengths into opportunities?</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55247744"/>
                  </a:ext>
                </a:extLst>
              </a:tr>
              <a:tr h="917583">
                <a:tc>
                  <a:txBody>
                    <a:bodyPr/>
                    <a:lstStyle/>
                    <a:p>
                      <a:pPr marL="0" marR="0">
                        <a:lnSpc>
                          <a:spcPct val="107000"/>
                        </a:lnSpc>
                        <a:spcBef>
                          <a:spcPts val="0"/>
                        </a:spcBef>
                        <a:spcAft>
                          <a:spcPts val="0"/>
                        </a:spcAft>
                      </a:pPr>
                      <a:r>
                        <a:rPr lang="en-AU" sz="1200" dirty="0">
                          <a:effectLst/>
                        </a:rPr>
                        <a:t>Threats</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AU" sz="1200" dirty="0">
                          <a:effectLst/>
                        </a:rPr>
                        <a:t>What are the external factors that get in the way of meaningful research?</a:t>
                      </a:r>
                    </a:p>
                    <a:p>
                      <a:pPr marL="342900" marR="0" lvl="0" indent="-342900">
                        <a:lnSpc>
                          <a:spcPct val="107000"/>
                        </a:lnSpc>
                        <a:spcBef>
                          <a:spcPts val="0"/>
                        </a:spcBef>
                        <a:spcAft>
                          <a:spcPts val="0"/>
                        </a:spcAft>
                        <a:buFont typeface="Symbol" panose="05050102010706020507" pitchFamily="18" charset="2"/>
                        <a:buChar char=""/>
                      </a:pPr>
                      <a:r>
                        <a:rPr lang="en-AU" sz="1200" dirty="0">
                          <a:effectLst/>
                        </a:rPr>
                        <a:t>What have been your experiences with researchers and research?</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11275311"/>
                  </a:ext>
                </a:extLst>
              </a:tr>
            </a:tbl>
          </a:graphicData>
        </a:graphic>
      </p:graphicFrame>
      <p:pic>
        <p:nvPicPr>
          <p:cNvPr id="5" name="Picture 4">
            <a:extLst>
              <a:ext uri="{FF2B5EF4-FFF2-40B4-BE49-F238E27FC236}">
                <a16:creationId xmlns:a16="http://schemas.microsoft.com/office/drawing/2014/main" id="{26459190-53AE-FA5E-CC4C-74B2CAA87975}"/>
              </a:ext>
            </a:extLst>
          </p:cNvPr>
          <p:cNvPicPr/>
          <p:nvPr/>
        </p:nvPicPr>
        <p:blipFill>
          <a:blip r:embed="rId2">
            <a:extLst>
              <a:ext uri="{28A0092B-C50C-407E-A947-70E740481C1C}">
                <a14:useLocalDpi xmlns:a14="http://schemas.microsoft.com/office/drawing/2010/main" val="0"/>
              </a:ext>
            </a:extLst>
          </a:blip>
          <a:stretch>
            <a:fillRect/>
          </a:stretch>
        </p:blipFill>
        <p:spPr>
          <a:xfrm>
            <a:off x="0" y="3859129"/>
            <a:ext cx="1398954" cy="496687"/>
          </a:xfrm>
          <a:prstGeom prst="rect">
            <a:avLst/>
          </a:prstGeom>
        </p:spPr>
      </p:pic>
      <p:pic>
        <p:nvPicPr>
          <p:cNvPr id="6" name="Picture 5">
            <a:extLst>
              <a:ext uri="{FF2B5EF4-FFF2-40B4-BE49-F238E27FC236}">
                <a16:creationId xmlns:a16="http://schemas.microsoft.com/office/drawing/2014/main" id="{A90B650B-D534-063D-9434-12A7CFBE5F97}"/>
              </a:ext>
            </a:extLst>
          </p:cNvPr>
          <p:cNvPicPr>
            <a:picLocks noChangeAspect="1"/>
          </p:cNvPicPr>
          <p:nvPr/>
        </p:nvPicPr>
        <p:blipFill>
          <a:blip r:embed="rId3"/>
          <a:stretch>
            <a:fillRect/>
          </a:stretch>
        </p:blipFill>
        <p:spPr>
          <a:xfrm>
            <a:off x="14288" y="4392246"/>
            <a:ext cx="1398954" cy="337679"/>
          </a:xfrm>
          <a:prstGeom prst="rect">
            <a:avLst/>
          </a:prstGeom>
        </p:spPr>
      </p:pic>
    </p:spTree>
    <p:extLst>
      <p:ext uri="{BB962C8B-B14F-4D97-AF65-F5344CB8AC3E}">
        <p14:creationId xmlns:p14="http://schemas.microsoft.com/office/powerpoint/2010/main" val="75387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3027E2-D083-DDB7-1A24-9B0595FEBE2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6F45752-5B26-F138-47B4-297B727F071F}"/>
              </a:ext>
            </a:extLst>
          </p:cNvPr>
          <p:cNvSpPr txBox="1"/>
          <p:nvPr/>
        </p:nvSpPr>
        <p:spPr>
          <a:xfrm>
            <a:off x="1743417" y="507817"/>
            <a:ext cx="7969835" cy="369332"/>
          </a:xfrm>
          <a:prstGeom prst="rect">
            <a:avLst/>
          </a:prstGeom>
          <a:noFill/>
        </p:spPr>
        <p:txBody>
          <a:bodyPr wrap="square" lIns="0" tIns="0" rIns="0" bIns="0" rtlCol="0">
            <a:spAutoFit/>
          </a:bodyPr>
          <a:lstStyle/>
          <a:p>
            <a:pPr>
              <a:spcAft>
                <a:spcPts val="150"/>
              </a:spcAft>
            </a:pPr>
            <a:r>
              <a:rPr lang="en-AU" sz="2400" b="1" i="0" dirty="0">
                <a:solidFill>
                  <a:srgbClr val="1A1918"/>
                </a:solidFill>
                <a:latin typeface="Muli ExtraBold" pitchFamily="2" charset="77"/>
                <a:cs typeface="Arial" panose="020B0604020202020204" pitchFamily="34" charset="0"/>
              </a:rPr>
              <a:t>Findings: ACCHO Workshop (1 of 2)</a:t>
            </a:r>
            <a:endParaRPr lang="en-US" sz="2400" b="1" i="0" dirty="0">
              <a:solidFill>
                <a:srgbClr val="1A1918"/>
              </a:solidFill>
              <a:latin typeface="Muli ExtraBold" pitchFamily="2" charset="77"/>
              <a:cs typeface="Arial" panose="020B0604020202020204" pitchFamily="34" charset="0"/>
            </a:endParaRPr>
          </a:p>
        </p:txBody>
      </p:sp>
      <p:graphicFrame>
        <p:nvGraphicFramePr>
          <p:cNvPr id="3" name="Table 2">
            <a:extLst>
              <a:ext uri="{FF2B5EF4-FFF2-40B4-BE49-F238E27FC236}">
                <a16:creationId xmlns:a16="http://schemas.microsoft.com/office/drawing/2014/main" id="{3F7BC649-041C-E2B8-9EA2-39AB0FBA1B91}"/>
              </a:ext>
            </a:extLst>
          </p:cNvPr>
          <p:cNvGraphicFramePr>
            <a:graphicFrameLocks noGrp="1"/>
          </p:cNvGraphicFramePr>
          <p:nvPr>
            <p:extLst>
              <p:ext uri="{D42A27DB-BD31-4B8C-83A1-F6EECF244321}">
                <p14:modId xmlns:p14="http://schemas.microsoft.com/office/powerpoint/2010/main" val="3709534833"/>
              </p:ext>
            </p:extLst>
          </p:nvPr>
        </p:nvGraphicFramePr>
        <p:xfrm>
          <a:off x="1586524" y="1227052"/>
          <a:ext cx="7557476" cy="3784718"/>
        </p:xfrm>
        <a:graphic>
          <a:graphicData uri="http://schemas.openxmlformats.org/drawingml/2006/table">
            <a:tbl>
              <a:tblPr firstRow="1" bandRow="1">
                <a:tableStyleId>{21E4AEA4-8DFA-4A89-87EB-49C32662AFE0}</a:tableStyleId>
              </a:tblPr>
              <a:tblGrid>
                <a:gridCol w="1047159">
                  <a:extLst>
                    <a:ext uri="{9D8B030D-6E8A-4147-A177-3AD203B41FA5}">
                      <a16:colId xmlns:a16="http://schemas.microsoft.com/office/drawing/2014/main" val="563968728"/>
                    </a:ext>
                  </a:extLst>
                </a:gridCol>
                <a:gridCol w="6510317">
                  <a:extLst>
                    <a:ext uri="{9D8B030D-6E8A-4147-A177-3AD203B41FA5}">
                      <a16:colId xmlns:a16="http://schemas.microsoft.com/office/drawing/2014/main" val="2690449407"/>
                    </a:ext>
                  </a:extLst>
                </a:gridCol>
              </a:tblGrid>
              <a:tr h="326976">
                <a:tc>
                  <a:txBody>
                    <a:bodyPr/>
                    <a:lstStyle/>
                    <a:p>
                      <a:r>
                        <a:rPr lang="en-US" sz="1200" dirty="0"/>
                        <a:t>SWOT</a:t>
                      </a:r>
                      <a:endParaRPr lang="en-AU" sz="1200" dirty="0"/>
                    </a:p>
                  </a:txBody>
                  <a:tcPr/>
                </a:tc>
                <a:tc>
                  <a:txBody>
                    <a:bodyPr/>
                    <a:lstStyle/>
                    <a:p>
                      <a:r>
                        <a:rPr lang="en-US" sz="1200" dirty="0"/>
                        <a:t>Key Learnings</a:t>
                      </a:r>
                      <a:endParaRPr lang="en-AU" sz="1200" dirty="0"/>
                    </a:p>
                  </a:txBody>
                  <a:tcPr/>
                </a:tc>
                <a:extLst>
                  <a:ext uri="{0D108BD9-81ED-4DB2-BD59-A6C34878D82A}">
                    <a16:rowId xmlns:a16="http://schemas.microsoft.com/office/drawing/2014/main" val="3816777943"/>
                  </a:ext>
                </a:extLst>
              </a:tr>
              <a:tr h="1466402">
                <a:tc>
                  <a:txBody>
                    <a:bodyPr/>
                    <a:lstStyle/>
                    <a:p>
                      <a:r>
                        <a:rPr lang="en-US" sz="1200" b="1" dirty="0"/>
                        <a:t>Strengths</a:t>
                      </a:r>
                      <a:endParaRPr lang="en-AU" sz="1200" b="1" dirty="0"/>
                    </a:p>
                  </a:txBody>
                  <a:tcPr/>
                </a:tc>
                <a:tc>
                  <a:txBody>
                    <a:bodyPr/>
                    <a:lstStyle/>
                    <a:p>
                      <a:pPr marL="285750" lvl="0" indent="-285750">
                        <a:buFont typeface="Arial" panose="020B0604020202020204" pitchFamily="34" charset="0"/>
                        <a:buChar char="•"/>
                      </a:pPr>
                      <a:r>
                        <a:rPr lang="en-AU" sz="1200" dirty="0">
                          <a:effectLst/>
                        </a:rPr>
                        <a:t>ACCHO involvement in health research supports culturally safe research settings and holistic approaches to working with Aboriginal communities.</a:t>
                      </a:r>
                    </a:p>
                    <a:p>
                      <a:pPr marL="285750" lvl="0" indent="-285750">
                        <a:buFont typeface="Arial" panose="020B0604020202020204" pitchFamily="34" charset="0"/>
                        <a:buChar char="•"/>
                      </a:pPr>
                      <a:r>
                        <a:rPr lang="en-AU" sz="1200" dirty="0">
                          <a:effectLst/>
                        </a:rPr>
                        <a:t>ACCHOs provide community and health service context for research projects.</a:t>
                      </a:r>
                    </a:p>
                    <a:p>
                      <a:pPr marL="285750" lvl="0" indent="-285750">
                        <a:buFont typeface="Arial" panose="020B0604020202020204" pitchFamily="34" charset="0"/>
                        <a:buChar char="•"/>
                      </a:pPr>
                      <a:r>
                        <a:rPr lang="en-AU" sz="1200" dirty="0">
                          <a:effectLst/>
                        </a:rPr>
                        <a:t>ACCHOs support community members to participate in and drive research that affects them.</a:t>
                      </a:r>
                    </a:p>
                    <a:p>
                      <a:pPr marL="285750" lvl="0" indent="-285750">
                        <a:buFont typeface="Arial" panose="020B0604020202020204" pitchFamily="34" charset="0"/>
                        <a:buChar char="•"/>
                      </a:pPr>
                      <a:r>
                        <a:rPr lang="en-AU" sz="1200" dirty="0">
                          <a:effectLst/>
                        </a:rPr>
                        <a:t>ACCHOs support research translation by ensuring Aboriginal communities have community control and understanding of the research from the beginning.</a:t>
                      </a:r>
                    </a:p>
                    <a:p>
                      <a:pPr marL="285750" lvl="0" indent="-285750">
                        <a:buFont typeface="Arial" panose="020B0604020202020204" pitchFamily="34" charset="0"/>
                        <a:buChar char="•"/>
                      </a:pPr>
                      <a:r>
                        <a:rPr lang="en-AU" sz="1200" dirty="0">
                          <a:effectLst/>
                        </a:rPr>
                        <a:t>ACCHOs support community-appropriate language within research activities.</a:t>
                      </a:r>
                    </a:p>
                    <a:p>
                      <a:endParaRPr lang="en-AU" sz="1200" dirty="0"/>
                    </a:p>
                  </a:txBody>
                  <a:tcPr/>
                </a:tc>
                <a:extLst>
                  <a:ext uri="{0D108BD9-81ED-4DB2-BD59-A6C34878D82A}">
                    <a16:rowId xmlns:a16="http://schemas.microsoft.com/office/drawing/2014/main" val="3207928296"/>
                  </a:ext>
                </a:extLst>
              </a:tr>
              <a:tr h="1903262">
                <a:tc>
                  <a:txBody>
                    <a:bodyPr/>
                    <a:lstStyle/>
                    <a:p>
                      <a:r>
                        <a:rPr lang="en-US" sz="1200" b="1" dirty="0"/>
                        <a:t>Weaknesses</a:t>
                      </a:r>
                      <a:endParaRPr lang="en-AU" sz="1200" b="1" dirty="0"/>
                    </a:p>
                  </a:txBody>
                  <a:tcPr/>
                </a:tc>
                <a:tc>
                  <a:txBody>
                    <a:bodyPr/>
                    <a:lstStyle/>
                    <a:p>
                      <a:pPr marL="285750" lvl="0" indent="-285750">
                        <a:buFont typeface="Arial" panose="020B0604020202020204" pitchFamily="34" charset="0"/>
                        <a:buChar char="•"/>
                      </a:pPr>
                      <a:r>
                        <a:rPr lang="en-AU" sz="1200" dirty="0">
                          <a:effectLst/>
                        </a:rPr>
                        <a:t>Lack of resources, including dedicated funding and dedicated research staff, inhibit ACCHOs from participating in research.</a:t>
                      </a:r>
                    </a:p>
                    <a:p>
                      <a:pPr marL="285750" lvl="0" indent="-285750">
                        <a:buFont typeface="Arial" panose="020B0604020202020204" pitchFamily="34" charset="0"/>
                        <a:buChar char="•"/>
                      </a:pPr>
                      <a:r>
                        <a:rPr lang="en-AU" sz="1200" dirty="0">
                          <a:effectLst/>
                        </a:rPr>
                        <a:t>ACCHOs struggle to win competitive funding independently.</a:t>
                      </a:r>
                    </a:p>
                    <a:p>
                      <a:pPr marL="285750" lvl="0" indent="-285750">
                        <a:buFont typeface="Arial" panose="020B0604020202020204" pitchFamily="34" charset="0"/>
                        <a:buChar char="•"/>
                      </a:pPr>
                      <a:r>
                        <a:rPr lang="en-AU" sz="1200" dirty="0">
                          <a:effectLst/>
                        </a:rPr>
                        <a:t>Research with remote communities faces challenges with sample size that could benefit from regional/remote ACCHOs joining together to share resources, funding and participant numbers.</a:t>
                      </a:r>
                    </a:p>
                    <a:p>
                      <a:pPr marL="285750" lvl="0" indent="-285750">
                        <a:buFont typeface="Arial" panose="020B0604020202020204" pitchFamily="34" charset="0"/>
                        <a:buChar char="•"/>
                      </a:pPr>
                      <a:r>
                        <a:rPr lang="en-AU" sz="1200" dirty="0">
                          <a:effectLst/>
                        </a:rPr>
                        <a:t>ACCHOs expressed concern about external researchers and emphasised the need to build trust between researchers, ACCHOs and participating communities.</a:t>
                      </a:r>
                    </a:p>
                  </a:txBody>
                  <a:tcPr/>
                </a:tc>
                <a:extLst>
                  <a:ext uri="{0D108BD9-81ED-4DB2-BD59-A6C34878D82A}">
                    <a16:rowId xmlns:a16="http://schemas.microsoft.com/office/drawing/2014/main" val="1113443863"/>
                  </a:ext>
                </a:extLst>
              </a:tr>
            </a:tbl>
          </a:graphicData>
        </a:graphic>
      </p:graphicFrame>
      <p:pic>
        <p:nvPicPr>
          <p:cNvPr id="5" name="Picture 4">
            <a:extLst>
              <a:ext uri="{FF2B5EF4-FFF2-40B4-BE49-F238E27FC236}">
                <a16:creationId xmlns:a16="http://schemas.microsoft.com/office/drawing/2014/main" id="{65FC089C-4A0F-689F-8BA5-319B7DD6A8B0}"/>
              </a:ext>
            </a:extLst>
          </p:cNvPr>
          <p:cNvPicPr/>
          <p:nvPr/>
        </p:nvPicPr>
        <p:blipFill>
          <a:blip r:embed="rId2">
            <a:extLst>
              <a:ext uri="{28A0092B-C50C-407E-A947-70E740481C1C}">
                <a14:useLocalDpi xmlns:a14="http://schemas.microsoft.com/office/drawing/2010/main" val="0"/>
              </a:ext>
            </a:extLst>
          </a:blip>
          <a:stretch>
            <a:fillRect/>
          </a:stretch>
        </p:blipFill>
        <p:spPr>
          <a:xfrm>
            <a:off x="0" y="3859129"/>
            <a:ext cx="1398954" cy="496687"/>
          </a:xfrm>
          <a:prstGeom prst="rect">
            <a:avLst/>
          </a:prstGeom>
        </p:spPr>
      </p:pic>
      <p:pic>
        <p:nvPicPr>
          <p:cNvPr id="6" name="Picture 5">
            <a:extLst>
              <a:ext uri="{FF2B5EF4-FFF2-40B4-BE49-F238E27FC236}">
                <a16:creationId xmlns:a16="http://schemas.microsoft.com/office/drawing/2014/main" id="{73477052-7137-23D8-788B-EBA0625197C7}"/>
              </a:ext>
            </a:extLst>
          </p:cNvPr>
          <p:cNvPicPr>
            <a:picLocks noChangeAspect="1"/>
          </p:cNvPicPr>
          <p:nvPr/>
        </p:nvPicPr>
        <p:blipFill>
          <a:blip r:embed="rId3"/>
          <a:stretch>
            <a:fillRect/>
          </a:stretch>
        </p:blipFill>
        <p:spPr>
          <a:xfrm>
            <a:off x="14288" y="4392246"/>
            <a:ext cx="1398954" cy="337679"/>
          </a:xfrm>
          <a:prstGeom prst="rect">
            <a:avLst/>
          </a:prstGeom>
        </p:spPr>
      </p:pic>
    </p:spTree>
    <p:extLst>
      <p:ext uri="{BB962C8B-B14F-4D97-AF65-F5344CB8AC3E}">
        <p14:creationId xmlns:p14="http://schemas.microsoft.com/office/powerpoint/2010/main" val="14346638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3027E2-D083-DDB7-1A24-9B0595FEBE2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6F45752-5B26-F138-47B4-297B727F071F}"/>
              </a:ext>
            </a:extLst>
          </p:cNvPr>
          <p:cNvSpPr txBox="1"/>
          <p:nvPr/>
        </p:nvSpPr>
        <p:spPr>
          <a:xfrm>
            <a:off x="1743417" y="507817"/>
            <a:ext cx="7969835" cy="369332"/>
          </a:xfrm>
          <a:prstGeom prst="rect">
            <a:avLst/>
          </a:prstGeom>
          <a:noFill/>
        </p:spPr>
        <p:txBody>
          <a:bodyPr wrap="square" lIns="0" tIns="0" rIns="0" bIns="0" rtlCol="0">
            <a:spAutoFit/>
          </a:bodyPr>
          <a:lstStyle/>
          <a:p>
            <a:pPr>
              <a:spcAft>
                <a:spcPts val="150"/>
              </a:spcAft>
            </a:pPr>
            <a:r>
              <a:rPr lang="en-AU" sz="2400" b="1" i="0" dirty="0">
                <a:solidFill>
                  <a:srgbClr val="1A1918"/>
                </a:solidFill>
                <a:latin typeface="Muli ExtraBold" pitchFamily="2" charset="77"/>
                <a:cs typeface="Arial" panose="020B0604020202020204" pitchFamily="34" charset="0"/>
              </a:rPr>
              <a:t>Findings: ACCHO Workshop (2 of 2)</a:t>
            </a:r>
            <a:endParaRPr lang="en-US" sz="2400" b="1" i="0" dirty="0">
              <a:solidFill>
                <a:srgbClr val="1A1918"/>
              </a:solidFill>
              <a:latin typeface="Muli ExtraBold" pitchFamily="2" charset="77"/>
              <a:cs typeface="Arial" panose="020B0604020202020204" pitchFamily="34" charset="0"/>
            </a:endParaRPr>
          </a:p>
        </p:txBody>
      </p:sp>
      <p:graphicFrame>
        <p:nvGraphicFramePr>
          <p:cNvPr id="4" name="Table 3">
            <a:extLst>
              <a:ext uri="{FF2B5EF4-FFF2-40B4-BE49-F238E27FC236}">
                <a16:creationId xmlns:a16="http://schemas.microsoft.com/office/drawing/2014/main" id="{27FC90E5-6CE7-9418-A445-4F500272B008}"/>
              </a:ext>
            </a:extLst>
          </p:cNvPr>
          <p:cNvGraphicFramePr>
            <a:graphicFrameLocks noGrp="1"/>
          </p:cNvGraphicFramePr>
          <p:nvPr>
            <p:extLst>
              <p:ext uri="{D42A27DB-BD31-4B8C-83A1-F6EECF244321}">
                <p14:modId xmlns:p14="http://schemas.microsoft.com/office/powerpoint/2010/main" val="3269647359"/>
              </p:ext>
            </p:extLst>
          </p:nvPr>
        </p:nvGraphicFramePr>
        <p:xfrm>
          <a:off x="1524001" y="1242501"/>
          <a:ext cx="7620000" cy="3860833"/>
        </p:xfrm>
        <a:graphic>
          <a:graphicData uri="http://schemas.openxmlformats.org/drawingml/2006/table">
            <a:tbl>
              <a:tblPr firstRow="1" bandRow="1">
                <a:tableStyleId>{21E4AEA4-8DFA-4A89-87EB-49C32662AFE0}</a:tableStyleId>
              </a:tblPr>
              <a:tblGrid>
                <a:gridCol w="1078522">
                  <a:extLst>
                    <a:ext uri="{9D8B030D-6E8A-4147-A177-3AD203B41FA5}">
                      <a16:colId xmlns:a16="http://schemas.microsoft.com/office/drawing/2014/main" val="563968728"/>
                    </a:ext>
                  </a:extLst>
                </a:gridCol>
                <a:gridCol w="6541478">
                  <a:extLst>
                    <a:ext uri="{9D8B030D-6E8A-4147-A177-3AD203B41FA5}">
                      <a16:colId xmlns:a16="http://schemas.microsoft.com/office/drawing/2014/main" val="2690449407"/>
                    </a:ext>
                  </a:extLst>
                </a:gridCol>
              </a:tblGrid>
              <a:tr h="296460">
                <a:tc>
                  <a:txBody>
                    <a:bodyPr/>
                    <a:lstStyle/>
                    <a:p>
                      <a:r>
                        <a:rPr lang="en-US" sz="1200" dirty="0"/>
                        <a:t>SWOT</a:t>
                      </a:r>
                      <a:endParaRPr lang="en-AU" sz="1200" dirty="0"/>
                    </a:p>
                  </a:txBody>
                  <a:tcPr/>
                </a:tc>
                <a:tc>
                  <a:txBody>
                    <a:bodyPr/>
                    <a:lstStyle/>
                    <a:p>
                      <a:r>
                        <a:rPr lang="en-US" sz="1200" dirty="0"/>
                        <a:t>Key Learnings</a:t>
                      </a:r>
                      <a:endParaRPr lang="en-AU" sz="1200" dirty="0"/>
                    </a:p>
                  </a:txBody>
                  <a:tcPr/>
                </a:tc>
                <a:extLst>
                  <a:ext uri="{0D108BD9-81ED-4DB2-BD59-A6C34878D82A}">
                    <a16:rowId xmlns:a16="http://schemas.microsoft.com/office/drawing/2014/main" val="3816777943"/>
                  </a:ext>
                </a:extLst>
              </a:tr>
              <a:tr h="2156187">
                <a:tc>
                  <a:txBody>
                    <a:bodyPr/>
                    <a:lstStyle/>
                    <a:p>
                      <a:r>
                        <a:rPr lang="en-US" sz="1200" b="1" dirty="0"/>
                        <a:t>Opportunities</a:t>
                      </a:r>
                      <a:endParaRPr lang="en-AU" sz="1200" b="1" dirty="0"/>
                    </a:p>
                  </a:txBody>
                  <a:tcPr/>
                </a:tc>
                <a:tc>
                  <a:txBody>
                    <a:bodyPr/>
                    <a:lstStyle/>
                    <a:p>
                      <a:pPr marL="285750" lvl="0" indent="-285750">
                        <a:buFont typeface="Arial" panose="020B0604020202020204" pitchFamily="34" charset="0"/>
                        <a:buChar char="•"/>
                      </a:pPr>
                      <a:r>
                        <a:rPr lang="en-AU" sz="1200" dirty="0">
                          <a:effectLst/>
                        </a:rPr>
                        <a:t>ACCHOs see opportunities for strengthening the cultural safety of research environments and methods through their involvement in research.</a:t>
                      </a:r>
                    </a:p>
                    <a:p>
                      <a:pPr marL="285750" lvl="0" indent="-285750">
                        <a:buFont typeface="Arial" panose="020B0604020202020204" pitchFamily="34" charset="0"/>
                        <a:buChar char="•"/>
                      </a:pPr>
                      <a:r>
                        <a:rPr lang="en-AU" sz="1200" dirty="0">
                          <a:effectLst/>
                        </a:rPr>
                        <a:t>Involving ACCHO representatives as investigators on research projects will strengthen community-based research.</a:t>
                      </a:r>
                    </a:p>
                    <a:p>
                      <a:pPr marL="285750" lvl="0" indent="-285750">
                        <a:buFont typeface="Arial" panose="020B0604020202020204" pitchFamily="34" charset="0"/>
                        <a:buChar char="•"/>
                      </a:pPr>
                      <a:r>
                        <a:rPr lang="en-AU" sz="1200" dirty="0">
                          <a:effectLst/>
                        </a:rPr>
                        <a:t>Early engagement with and input from ACCHOs, while researchers are preparing ethics submissions, can strengthen the community-appropriateness of research materials and processes.</a:t>
                      </a:r>
                    </a:p>
                    <a:p>
                      <a:pPr marL="285750" lvl="0" indent="-285750">
                        <a:buFont typeface="Arial" panose="020B0604020202020204" pitchFamily="34" charset="0"/>
                        <a:buChar char="•"/>
                      </a:pPr>
                      <a:r>
                        <a:rPr lang="en-AU" sz="1200" dirty="0">
                          <a:effectLst/>
                        </a:rPr>
                        <a:t>Involvement of Aboriginal researchers and non-Indigenous researchers who have strong connections with communities can strengthen research.</a:t>
                      </a:r>
                    </a:p>
                    <a:p>
                      <a:pPr marL="285750" lvl="0" indent="-285750">
                        <a:buFont typeface="Arial" panose="020B0604020202020204" pitchFamily="34" charset="0"/>
                        <a:buChar char="•"/>
                      </a:pPr>
                      <a:r>
                        <a:rPr lang="en-AU" sz="1200" dirty="0">
                          <a:effectLst/>
                        </a:rPr>
                        <a:t>Attending to the diversity of Aboriginal communities can strengthen research.</a:t>
                      </a:r>
                    </a:p>
                    <a:p>
                      <a:pPr marL="285750" lvl="0" indent="-285750">
                        <a:buFont typeface="Arial" panose="020B0604020202020204" pitchFamily="34" charset="0"/>
                        <a:buChar char="•"/>
                      </a:pPr>
                      <a:r>
                        <a:rPr lang="en-AU" sz="1200" dirty="0">
                          <a:effectLst/>
                        </a:rPr>
                        <a:t>Creative workforce opportunities, such as combining clinical contributions and clinical research, could strengthen research.</a:t>
                      </a:r>
                    </a:p>
                  </a:txBody>
                  <a:tcPr/>
                </a:tc>
                <a:extLst>
                  <a:ext uri="{0D108BD9-81ED-4DB2-BD59-A6C34878D82A}">
                    <a16:rowId xmlns:a16="http://schemas.microsoft.com/office/drawing/2014/main" val="3207928296"/>
                  </a:ext>
                </a:extLst>
              </a:tr>
              <a:tr h="1408186">
                <a:tc>
                  <a:txBody>
                    <a:bodyPr/>
                    <a:lstStyle/>
                    <a:p>
                      <a:r>
                        <a:rPr lang="en-US" sz="1200" b="1" dirty="0"/>
                        <a:t>Threats</a:t>
                      </a:r>
                      <a:endParaRPr lang="en-AU" sz="1200" b="1" dirty="0"/>
                    </a:p>
                  </a:txBody>
                  <a:tcPr/>
                </a:tc>
                <a:tc>
                  <a:txBody>
                    <a:bodyPr/>
                    <a:lstStyle/>
                    <a:p>
                      <a:pPr marL="285750" lvl="0" indent="-285750">
                        <a:buFont typeface="Arial" panose="020B0604020202020204" pitchFamily="34" charset="0"/>
                        <a:buChar char="•"/>
                      </a:pPr>
                      <a:r>
                        <a:rPr lang="en-AU" sz="1200" dirty="0">
                          <a:effectLst/>
                        </a:rPr>
                        <a:t>Financial, resource and workforce challenges represent threats to ACCHO involvement in Aboriginal health research.</a:t>
                      </a:r>
                    </a:p>
                    <a:p>
                      <a:pPr marL="285750" lvl="0" indent="-285750">
                        <a:buFont typeface="Arial" panose="020B0604020202020204" pitchFamily="34" charset="0"/>
                        <a:buChar char="•"/>
                      </a:pPr>
                      <a:r>
                        <a:rPr lang="en-AU" sz="1200" dirty="0">
                          <a:effectLst/>
                        </a:rPr>
                        <a:t>Considerations of Indigenous data sovereignty need to be negotiated with ACCHOs and researchers.</a:t>
                      </a:r>
                    </a:p>
                    <a:p>
                      <a:pPr marL="285750" lvl="0" indent="-285750">
                        <a:buFont typeface="Arial" panose="020B0604020202020204" pitchFamily="34" charset="0"/>
                        <a:buChar char="•"/>
                      </a:pPr>
                      <a:r>
                        <a:rPr lang="en-AU" sz="1200" dirty="0">
                          <a:effectLst/>
                        </a:rPr>
                        <a:t>Communication infrastructure, such as high-speed internet connections, need to be taken into account when working with regional and remote ACCHOs.</a:t>
                      </a:r>
                    </a:p>
                  </a:txBody>
                  <a:tcPr/>
                </a:tc>
                <a:extLst>
                  <a:ext uri="{0D108BD9-81ED-4DB2-BD59-A6C34878D82A}">
                    <a16:rowId xmlns:a16="http://schemas.microsoft.com/office/drawing/2014/main" val="1113443863"/>
                  </a:ext>
                </a:extLst>
              </a:tr>
            </a:tbl>
          </a:graphicData>
        </a:graphic>
      </p:graphicFrame>
      <p:pic>
        <p:nvPicPr>
          <p:cNvPr id="5" name="Picture 4">
            <a:extLst>
              <a:ext uri="{FF2B5EF4-FFF2-40B4-BE49-F238E27FC236}">
                <a16:creationId xmlns:a16="http://schemas.microsoft.com/office/drawing/2014/main" id="{EC70AB58-AE85-4D38-5D21-C597B1CAD143}"/>
              </a:ext>
            </a:extLst>
          </p:cNvPr>
          <p:cNvPicPr/>
          <p:nvPr/>
        </p:nvPicPr>
        <p:blipFill>
          <a:blip r:embed="rId2">
            <a:extLst>
              <a:ext uri="{28A0092B-C50C-407E-A947-70E740481C1C}">
                <a14:useLocalDpi xmlns:a14="http://schemas.microsoft.com/office/drawing/2010/main" val="0"/>
              </a:ext>
            </a:extLst>
          </a:blip>
          <a:stretch>
            <a:fillRect/>
          </a:stretch>
        </p:blipFill>
        <p:spPr>
          <a:xfrm>
            <a:off x="0" y="3859129"/>
            <a:ext cx="1398954" cy="496687"/>
          </a:xfrm>
          <a:prstGeom prst="rect">
            <a:avLst/>
          </a:prstGeom>
        </p:spPr>
      </p:pic>
      <p:pic>
        <p:nvPicPr>
          <p:cNvPr id="6" name="Picture 5">
            <a:extLst>
              <a:ext uri="{FF2B5EF4-FFF2-40B4-BE49-F238E27FC236}">
                <a16:creationId xmlns:a16="http://schemas.microsoft.com/office/drawing/2014/main" id="{CF432232-DABB-C5BB-7E64-C1397E21C187}"/>
              </a:ext>
            </a:extLst>
          </p:cNvPr>
          <p:cNvPicPr>
            <a:picLocks noChangeAspect="1"/>
          </p:cNvPicPr>
          <p:nvPr/>
        </p:nvPicPr>
        <p:blipFill>
          <a:blip r:embed="rId3"/>
          <a:stretch>
            <a:fillRect/>
          </a:stretch>
        </p:blipFill>
        <p:spPr>
          <a:xfrm>
            <a:off x="14288" y="4392246"/>
            <a:ext cx="1398954" cy="337679"/>
          </a:xfrm>
          <a:prstGeom prst="rect">
            <a:avLst/>
          </a:prstGeom>
        </p:spPr>
      </p:pic>
    </p:spTree>
    <p:extLst>
      <p:ext uri="{BB962C8B-B14F-4D97-AF65-F5344CB8AC3E}">
        <p14:creationId xmlns:p14="http://schemas.microsoft.com/office/powerpoint/2010/main" val="9345141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92CD25-98D9-FDCE-2624-2D7C49A8932A}"/>
              </a:ext>
            </a:extLst>
          </p:cNvPr>
          <p:cNvSpPr txBox="1"/>
          <p:nvPr/>
        </p:nvSpPr>
        <p:spPr>
          <a:xfrm>
            <a:off x="2383692" y="1344246"/>
            <a:ext cx="6002216" cy="1292662"/>
          </a:xfrm>
          <a:prstGeom prst="rect">
            <a:avLst/>
          </a:prstGeom>
          <a:noFill/>
        </p:spPr>
        <p:txBody>
          <a:bodyPr wrap="square" rtlCol="0">
            <a:spAutoFit/>
          </a:bodyPr>
          <a:lstStyle/>
          <a:p>
            <a:r>
              <a:rPr lang="en-AU" sz="2400" b="1" dirty="0">
                <a:solidFill>
                  <a:srgbClr val="1A1918"/>
                </a:solidFill>
                <a:latin typeface="Muli ExtraBold" pitchFamily="2" charset="77"/>
                <a:cs typeface="Arial" panose="020B0604020202020204" pitchFamily="34" charset="0"/>
              </a:rPr>
              <a:t>Methods &amp; Findings</a:t>
            </a:r>
          </a:p>
          <a:p>
            <a:endParaRPr lang="en-AU" b="1" dirty="0"/>
          </a:p>
          <a:p>
            <a:pPr>
              <a:spcAft>
                <a:spcPts val="1200"/>
              </a:spcAft>
            </a:pPr>
            <a:r>
              <a:rPr lang="en-AU" b="1" dirty="0">
                <a:solidFill>
                  <a:srgbClr val="1A1918"/>
                </a:solidFill>
                <a:latin typeface="Muli ExtraBold" pitchFamily="2" charset="77"/>
                <a:cs typeface="Arial"/>
              </a:rPr>
              <a:t>Workshop with South Australian Aboriginal health research sector – 16 May 2023 (n = 35 participants)</a:t>
            </a:r>
          </a:p>
        </p:txBody>
      </p:sp>
      <p:pic>
        <p:nvPicPr>
          <p:cNvPr id="3" name="Picture 2">
            <a:extLst>
              <a:ext uri="{FF2B5EF4-FFF2-40B4-BE49-F238E27FC236}">
                <a16:creationId xmlns:a16="http://schemas.microsoft.com/office/drawing/2014/main" id="{6805E91A-6CB3-F1EC-EC8F-5FF40038C944}"/>
              </a:ext>
            </a:extLst>
          </p:cNvPr>
          <p:cNvPicPr/>
          <p:nvPr/>
        </p:nvPicPr>
        <p:blipFill>
          <a:blip r:embed="rId2">
            <a:extLst>
              <a:ext uri="{28A0092B-C50C-407E-A947-70E740481C1C}">
                <a14:useLocalDpi xmlns:a14="http://schemas.microsoft.com/office/drawing/2010/main" val="0"/>
              </a:ext>
            </a:extLst>
          </a:blip>
          <a:stretch>
            <a:fillRect/>
          </a:stretch>
        </p:blipFill>
        <p:spPr>
          <a:xfrm>
            <a:off x="0" y="3859129"/>
            <a:ext cx="1398954" cy="496687"/>
          </a:xfrm>
          <a:prstGeom prst="rect">
            <a:avLst/>
          </a:prstGeom>
        </p:spPr>
      </p:pic>
      <p:pic>
        <p:nvPicPr>
          <p:cNvPr id="4" name="Picture 3">
            <a:extLst>
              <a:ext uri="{FF2B5EF4-FFF2-40B4-BE49-F238E27FC236}">
                <a16:creationId xmlns:a16="http://schemas.microsoft.com/office/drawing/2014/main" id="{FC031AE0-C8DA-D265-A8F5-D3121BD1D780}"/>
              </a:ext>
            </a:extLst>
          </p:cNvPr>
          <p:cNvPicPr>
            <a:picLocks noChangeAspect="1"/>
          </p:cNvPicPr>
          <p:nvPr/>
        </p:nvPicPr>
        <p:blipFill>
          <a:blip r:embed="rId3"/>
          <a:stretch>
            <a:fillRect/>
          </a:stretch>
        </p:blipFill>
        <p:spPr>
          <a:xfrm>
            <a:off x="14288" y="4392246"/>
            <a:ext cx="1398954" cy="337679"/>
          </a:xfrm>
          <a:prstGeom prst="rect">
            <a:avLst/>
          </a:prstGeom>
        </p:spPr>
      </p:pic>
    </p:spTree>
    <p:extLst>
      <p:ext uri="{BB962C8B-B14F-4D97-AF65-F5344CB8AC3E}">
        <p14:creationId xmlns:p14="http://schemas.microsoft.com/office/powerpoint/2010/main" val="15177954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3027E2-D083-DDB7-1A24-9B0595FEBE2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6F45752-5B26-F138-47B4-297B727F071F}"/>
              </a:ext>
            </a:extLst>
          </p:cNvPr>
          <p:cNvSpPr txBox="1"/>
          <p:nvPr/>
        </p:nvSpPr>
        <p:spPr>
          <a:xfrm>
            <a:off x="1743417" y="507817"/>
            <a:ext cx="7969835" cy="369332"/>
          </a:xfrm>
          <a:prstGeom prst="rect">
            <a:avLst/>
          </a:prstGeom>
          <a:noFill/>
        </p:spPr>
        <p:txBody>
          <a:bodyPr wrap="square" lIns="0" tIns="0" rIns="0" bIns="0" rtlCol="0">
            <a:spAutoFit/>
          </a:bodyPr>
          <a:lstStyle/>
          <a:p>
            <a:pPr>
              <a:spcAft>
                <a:spcPts val="150"/>
              </a:spcAft>
            </a:pPr>
            <a:r>
              <a:rPr lang="en-AU" sz="2400" b="1" dirty="0">
                <a:solidFill>
                  <a:srgbClr val="1A1918"/>
                </a:solidFill>
                <a:latin typeface="Muli ExtraBold" pitchFamily="2" charset="77"/>
                <a:cs typeface="Arial" panose="020B0604020202020204" pitchFamily="34" charset="0"/>
              </a:rPr>
              <a:t>Methods</a:t>
            </a:r>
            <a:r>
              <a:rPr lang="en-AU" sz="2400" b="1" i="0" dirty="0">
                <a:solidFill>
                  <a:srgbClr val="1A1918"/>
                </a:solidFill>
                <a:latin typeface="Muli ExtraBold" pitchFamily="2" charset="77"/>
                <a:cs typeface="Arial" panose="020B0604020202020204" pitchFamily="34" charset="0"/>
              </a:rPr>
              <a:t>: Sector Workshop</a:t>
            </a:r>
            <a:endParaRPr lang="en-US" sz="2400" b="1" i="0" dirty="0">
              <a:solidFill>
                <a:srgbClr val="1A1918"/>
              </a:solidFill>
              <a:latin typeface="Muli ExtraBold" pitchFamily="2" charset="77"/>
              <a:cs typeface="Arial" panose="020B0604020202020204" pitchFamily="34" charset="0"/>
            </a:endParaRPr>
          </a:p>
        </p:txBody>
      </p:sp>
      <p:graphicFrame>
        <p:nvGraphicFramePr>
          <p:cNvPr id="3" name="Table 2">
            <a:extLst>
              <a:ext uri="{FF2B5EF4-FFF2-40B4-BE49-F238E27FC236}">
                <a16:creationId xmlns:a16="http://schemas.microsoft.com/office/drawing/2014/main" id="{D0862915-45A1-8C53-3D7E-CE3F7600044F}"/>
              </a:ext>
            </a:extLst>
          </p:cNvPr>
          <p:cNvGraphicFramePr>
            <a:graphicFrameLocks noGrp="1"/>
          </p:cNvGraphicFramePr>
          <p:nvPr>
            <p:extLst>
              <p:ext uri="{D42A27DB-BD31-4B8C-83A1-F6EECF244321}">
                <p14:modId xmlns:p14="http://schemas.microsoft.com/office/powerpoint/2010/main" val="111455710"/>
              </p:ext>
            </p:extLst>
          </p:nvPr>
        </p:nvGraphicFramePr>
        <p:xfrm>
          <a:off x="1540042" y="1150614"/>
          <a:ext cx="7603958" cy="4009512"/>
        </p:xfrm>
        <a:graphic>
          <a:graphicData uri="http://schemas.openxmlformats.org/drawingml/2006/table">
            <a:tbl>
              <a:tblPr firstRow="1" firstCol="1" bandRow="1"/>
              <a:tblGrid>
                <a:gridCol w="1195343">
                  <a:extLst>
                    <a:ext uri="{9D8B030D-6E8A-4147-A177-3AD203B41FA5}">
                      <a16:colId xmlns:a16="http://schemas.microsoft.com/office/drawing/2014/main" val="2474054964"/>
                    </a:ext>
                  </a:extLst>
                </a:gridCol>
                <a:gridCol w="6408615">
                  <a:extLst>
                    <a:ext uri="{9D8B030D-6E8A-4147-A177-3AD203B41FA5}">
                      <a16:colId xmlns:a16="http://schemas.microsoft.com/office/drawing/2014/main" val="204963058"/>
                    </a:ext>
                  </a:extLst>
                </a:gridCol>
              </a:tblGrid>
              <a:tr h="422835">
                <a:tc>
                  <a:txBody>
                    <a:bodyPr/>
                    <a:lstStyle/>
                    <a:p>
                      <a:pPr marL="0" marR="0">
                        <a:lnSpc>
                          <a:spcPct val="107000"/>
                        </a:lnSpc>
                        <a:spcBef>
                          <a:spcPts val="0"/>
                        </a:spcBef>
                        <a:spcAft>
                          <a:spcPts val="0"/>
                        </a:spcAft>
                      </a:pPr>
                      <a:r>
                        <a:rPr lang="en-AU" sz="105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Roundtable theme</a:t>
                      </a:r>
                      <a:endParaRPr lang="en-AU" sz="10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389" marR="59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nSpc>
                          <a:spcPct val="107000"/>
                        </a:lnSpc>
                        <a:spcBef>
                          <a:spcPts val="0"/>
                        </a:spcBef>
                        <a:spcAft>
                          <a:spcPts val="0"/>
                        </a:spcAft>
                      </a:pPr>
                      <a:r>
                        <a:rPr lang="en-AU" sz="105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Prompt statements (to reflect on enablers, barriers and actions to address these barriers and enablers)</a:t>
                      </a:r>
                      <a:endParaRPr lang="en-AU" sz="10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389" marR="59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4204335301"/>
                  </a:ext>
                </a:extLst>
              </a:tr>
              <a:tr h="654692">
                <a:tc>
                  <a:txBody>
                    <a:bodyPr/>
                    <a:lstStyle/>
                    <a:p>
                      <a:pPr marL="0" marR="0">
                        <a:lnSpc>
                          <a:spcPct val="107000"/>
                        </a:lnSpc>
                        <a:spcBef>
                          <a:spcPts val="0"/>
                        </a:spcBef>
                        <a:spcAft>
                          <a:spcPts val="0"/>
                        </a:spcAft>
                      </a:pPr>
                      <a:r>
                        <a:rPr lang="en-AU" sz="900" b="1" dirty="0">
                          <a:effectLst/>
                          <a:latin typeface="Calibri" panose="020F0502020204030204" pitchFamily="34" charset="0"/>
                          <a:ea typeface="Calibri" panose="020F0502020204030204" pitchFamily="34" charset="0"/>
                          <a:cs typeface="Times New Roman" panose="02020603050405020304" pitchFamily="18" charset="0"/>
                        </a:rPr>
                        <a:t>Priorities, partnership, cultural knowledge</a:t>
                      </a:r>
                      <a:endParaRPr lang="en-A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9389" marR="59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pPr marL="342900" marR="0" lvl="0" indent="-342900">
                        <a:lnSpc>
                          <a:spcPct val="107000"/>
                        </a:lnSpc>
                        <a:spcBef>
                          <a:spcPts val="0"/>
                        </a:spcBef>
                        <a:spcAft>
                          <a:spcPts val="0"/>
                        </a:spcAft>
                        <a:buFont typeface="Symbol" panose="05050102010706020507" pitchFamily="18" charset="2"/>
                        <a:buChar char=""/>
                      </a:pPr>
                      <a:r>
                        <a:rPr lang="en-AU" sz="900" dirty="0">
                          <a:effectLst/>
                          <a:latin typeface="Calibri" panose="020F0502020204030204" pitchFamily="34" charset="0"/>
                          <a:ea typeface="Calibri" panose="020F0502020204030204" pitchFamily="34" charset="0"/>
                          <a:cs typeface="Times New Roman" panose="02020603050405020304" pitchFamily="18" charset="0"/>
                        </a:rPr>
                        <a:t>All research projects I have been involved in were conducted on a priority identified by an Aboriginal community.</a:t>
                      </a:r>
                    </a:p>
                    <a:p>
                      <a:pPr marL="342900" marR="0" lvl="0" indent="-342900">
                        <a:lnSpc>
                          <a:spcPct val="107000"/>
                        </a:lnSpc>
                        <a:spcBef>
                          <a:spcPts val="0"/>
                        </a:spcBef>
                        <a:spcAft>
                          <a:spcPts val="0"/>
                        </a:spcAft>
                        <a:buFont typeface="Symbol" panose="05050102010706020507" pitchFamily="18" charset="2"/>
                        <a:buChar char=""/>
                      </a:pPr>
                      <a:r>
                        <a:rPr lang="en-AU" sz="900" dirty="0">
                          <a:effectLst/>
                          <a:latin typeface="Calibri" panose="020F0502020204030204" pitchFamily="34" charset="0"/>
                          <a:ea typeface="Calibri" panose="020F0502020204030204" pitchFamily="34" charset="0"/>
                          <a:cs typeface="Times New Roman" panose="02020603050405020304" pitchFamily="18" charset="0"/>
                        </a:rPr>
                        <a:t>I have a good understanding of what is expected of me in terms of cultural safety.</a:t>
                      </a:r>
                    </a:p>
                    <a:p>
                      <a:pPr marL="342900" marR="0" lvl="0" indent="-342900">
                        <a:lnSpc>
                          <a:spcPct val="107000"/>
                        </a:lnSpc>
                        <a:spcBef>
                          <a:spcPts val="0"/>
                        </a:spcBef>
                        <a:spcAft>
                          <a:spcPts val="0"/>
                        </a:spcAft>
                        <a:buFont typeface="Symbol" panose="05050102010706020507" pitchFamily="18" charset="2"/>
                        <a:buChar char=""/>
                      </a:pPr>
                      <a:r>
                        <a:rPr lang="en-AU" sz="900" dirty="0">
                          <a:effectLst/>
                          <a:latin typeface="Calibri" panose="020F0502020204030204" pitchFamily="34" charset="0"/>
                          <a:ea typeface="Calibri" panose="020F0502020204030204" pitchFamily="34" charset="0"/>
                          <a:cs typeface="Times New Roman" panose="02020603050405020304" pitchFamily="18" charset="0"/>
                        </a:rPr>
                        <a:t>All research projects I have been involved in were established on mutual trust and equal partnerships w/ Aboriginal community.</a:t>
                      </a:r>
                    </a:p>
                    <a:p>
                      <a:pPr marL="342900" marR="0" lvl="0" indent="-342900">
                        <a:lnSpc>
                          <a:spcPct val="107000"/>
                        </a:lnSpc>
                        <a:spcBef>
                          <a:spcPts val="0"/>
                        </a:spcBef>
                        <a:spcAft>
                          <a:spcPts val="0"/>
                        </a:spcAft>
                        <a:buFont typeface="Symbol" panose="05050102010706020507" pitchFamily="18" charset="2"/>
                        <a:buChar char=""/>
                      </a:pPr>
                      <a:r>
                        <a:rPr lang="en-AU" sz="900" dirty="0">
                          <a:effectLst/>
                          <a:latin typeface="Calibri" panose="020F0502020204030204" pitchFamily="34" charset="0"/>
                          <a:ea typeface="Calibri" panose="020F0502020204030204" pitchFamily="34" charset="0"/>
                          <a:cs typeface="Times New Roman" panose="02020603050405020304" pitchFamily="18" charset="0"/>
                        </a:rPr>
                        <a:t>I am aware that there is public and private cultural knowledge.</a:t>
                      </a:r>
                    </a:p>
                  </a:txBody>
                  <a:tcPr marL="59389" marR="59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extLst>
                  <a:ext uri="{0D108BD9-81ED-4DB2-BD59-A6C34878D82A}">
                    <a16:rowId xmlns:a16="http://schemas.microsoft.com/office/drawing/2014/main" val="2643932985"/>
                  </a:ext>
                </a:extLst>
              </a:tr>
              <a:tr h="812800">
                <a:tc>
                  <a:txBody>
                    <a:bodyPr/>
                    <a:lstStyle/>
                    <a:p>
                      <a:pPr marL="0" marR="0">
                        <a:lnSpc>
                          <a:spcPct val="107000"/>
                        </a:lnSpc>
                        <a:spcBef>
                          <a:spcPts val="0"/>
                        </a:spcBef>
                        <a:spcAft>
                          <a:spcPts val="0"/>
                        </a:spcAft>
                      </a:pPr>
                      <a:r>
                        <a:rPr lang="en-AU" sz="900" b="1" dirty="0">
                          <a:effectLst/>
                          <a:latin typeface="Calibri" panose="020F0502020204030204" pitchFamily="34" charset="0"/>
                          <a:ea typeface="Calibri" panose="020F0502020204030204" pitchFamily="34" charset="0"/>
                          <a:cs typeface="Times New Roman" panose="02020603050405020304" pitchFamily="18" charset="0"/>
                        </a:rPr>
                        <a:t>Engagement, involvement</a:t>
                      </a:r>
                      <a:endParaRPr lang="en-A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9389" marR="59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pPr marL="342900" marR="0" lvl="0" indent="-342900">
                        <a:lnSpc>
                          <a:spcPct val="107000"/>
                        </a:lnSpc>
                        <a:spcBef>
                          <a:spcPts val="0"/>
                        </a:spcBef>
                        <a:spcAft>
                          <a:spcPts val="0"/>
                        </a:spcAft>
                        <a:buFont typeface="Symbol" panose="05050102010706020507" pitchFamily="18" charset="2"/>
                        <a:buChar char=""/>
                      </a:pPr>
                      <a:r>
                        <a:rPr lang="en-AU" sz="900" dirty="0">
                          <a:effectLst/>
                          <a:latin typeface="Calibri" panose="020F0502020204030204" pitchFamily="34" charset="0"/>
                          <a:ea typeface="Calibri" panose="020F0502020204030204" pitchFamily="34" charset="0"/>
                          <a:cs typeface="Times New Roman" panose="02020603050405020304" pitchFamily="18" charset="0"/>
                        </a:rPr>
                        <a:t>I have knowledge and experience in respectfully engaging Aboriginal organisations and communities in research.</a:t>
                      </a:r>
                    </a:p>
                    <a:p>
                      <a:pPr marL="342900" marR="0" lvl="0" indent="-342900">
                        <a:lnSpc>
                          <a:spcPct val="107000"/>
                        </a:lnSpc>
                        <a:spcBef>
                          <a:spcPts val="0"/>
                        </a:spcBef>
                        <a:spcAft>
                          <a:spcPts val="0"/>
                        </a:spcAft>
                        <a:buFont typeface="Symbol" panose="05050102010706020507" pitchFamily="18" charset="2"/>
                        <a:buChar char=""/>
                      </a:pPr>
                      <a:r>
                        <a:rPr lang="en-AU" sz="900" dirty="0">
                          <a:effectLst/>
                          <a:latin typeface="Calibri" panose="020F0502020204030204" pitchFamily="34" charset="0"/>
                          <a:ea typeface="Calibri" panose="020F0502020204030204" pitchFamily="34" charset="0"/>
                          <a:cs typeface="Times New Roman" panose="02020603050405020304" pitchFamily="18" charset="0"/>
                        </a:rPr>
                        <a:t>All research projects I have been involved in ensured that Aboriginal people and organisations were an integral part of developing, implementing and translating research.</a:t>
                      </a:r>
                    </a:p>
                    <a:p>
                      <a:pPr marL="342900" marR="0" lvl="0" indent="-342900">
                        <a:lnSpc>
                          <a:spcPct val="107000"/>
                        </a:lnSpc>
                        <a:spcBef>
                          <a:spcPts val="0"/>
                        </a:spcBef>
                        <a:spcAft>
                          <a:spcPts val="0"/>
                        </a:spcAft>
                        <a:buFont typeface="Symbol" panose="05050102010706020507" pitchFamily="18" charset="2"/>
                        <a:buChar char=""/>
                      </a:pPr>
                      <a:r>
                        <a:rPr lang="en-AU" sz="900" dirty="0">
                          <a:effectLst/>
                          <a:latin typeface="Calibri" panose="020F0502020204030204" pitchFamily="34" charset="0"/>
                          <a:ea typeface="Calibri" panose="020F0502020204030204" pitchFamily="34" charset="0"/>
                          <a:cs typeface="Times New Roman" panose="02020603050405020304" pitchFamily="18" charset="0"/>
                        </a:rPr>
                        <a:t>I have partnered with Aboriginal researchers.</a:t>
                      </a:r>
                    </a:p>
                    <a:p>
                      <a:pPr marL="342900" marR="0" lvl="0" indent="-342900">
                        <a:lnSpc>
                          <a:spcPct val="107000"/>
                        </a:lnSpc>
                        <a:spcBef>
                          <a:spcPts val="0"/>
                        </a:spcBef>
                        <a:spcAft>
                          <a:spcPts val="0"/>
                        </a:spcAft>
                        <a:buFont typeface="Symbol" panose="05050102010706020507" pitchFamily="18" charset="2"/>
                        <a:buChar char=""/>
                      </a:pPr>
                      <a:r>
                        <a:rPr lang="en-AU" sz="900" dirty="0">
                          <a:effectLst/>
                          <a:latin typeface="Calibri" panose="020F0502020204030204" pitchFamily="34" charset="0"/>
                          <a:ea typeface="Calibri" panose="020F0502020204030204" pitchFamily="34" charset="0"/>
                          <a:cs typeface="Times New Roman" panose="02020603050405020304" pitchFamily="18" charset="0"/>
                        </a:rPr>
                        <a:t>Aboriginal researchers have been employed in research projects that I have worked on.</a:t>
                      </a:r>
                    </a:p>
                  </a:txBody>
                  <a:tcPr marL="59389" marR="59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extLst>
                  <a:ext uri="{0D108BD9-81ED-4DB2-BD59-A6C34878D82A}">
                    <a16:rowId xmlns:a16="http://schemas.microsoft.com/office/drawing/2014/main" val="527975581"/>
                  </a:ext>
                </a:extLst>
              </a:tr>
              <a:tr h="500338">
                <a:tc>
                  <a:txBody>
                    <a:bodyPr/>
                    <a:lstStyle/>
                    <a:p>
                      <a:pPr marL="0" marR="0">
                        <a:lnSpc>
                          <a:spcPct val="107000"/>
                        </a:lnSpc>
                        <a:spcBef>
                          <a:spcPts val="0"/>
                        </a:spcBef>
                        <a:spcAft>
                          <a:spcPts val="0"/>
                        </a:spcAft>
                      </a:pPr>
                      <a:r>
                        <a:rPr lang="en-AU" sz="900" b="1">
                          <a:effectLst/>
                          <a:latin typeface="Calibri" panose="020F0502020204030204" pitchFamily="34" charset="0"/>
                          <a:ea typeface="Calibri" panose="020F0502020204030204" pitchFamily="34" charset="0"/>
                          <a:cs typeface="Times New Roman" panose="02020603050405020304" pitchFamily="18" charset="0"/>
                        </a:rPr>
                        <a:t>Intellectual property, Aboriginal ownership, tangible benefit</a:t>
                      </a:r>
                      <a:endParaRPr lang="en-AU" sz="900">
                        <a:effectLst/>
                        <a:latin typeface="Calibri" panose="020F0502020204030204" pitchFamily="34" charset="0"/>
                        <a:ea typeface="Calibri" panose="020F0502020204030204" pitchFamily="34" charset="0"/>
                        <a:cs typeface="Times New Roman" panose="02020603050405020304" pitchFamily="18" charset="0"/>
                      </a:endParaRPr>
                    </a:p>
                  </a:txBody>
                  <a:tcPr marL="59389" marR="59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pPr marL="342900" marR="0" lvl="0" indent="-342900">
                        <a:lnSpc>
                          <a:spcPct val="107000"/>
                        </a:lnSpc>
                        <a:spcBef>
                          <a:spcPts val="0"/>
                        </a:spcBef>
                        <a:spcAft>
                          <a:spcPts val="0"/>
                        </a:spcAft>
                        <a:buFont typeface="Symbol" panose="05050102010706020507" pitchFamily="18" charset="2"/>
                        <a:buChar char=""/>
                      </a:pPr>
                      <a:r>
                        <a:rPr lang="en-AU" sz="900" dirty="0">
                          <a:effectLst/>
                          <a:latin typeface="Calibri" panose="020F0502020204030204" pitchFamily="34" charset="0"/>
                          <a:ea typeface="Calibri" panose="020F0502020204030204" pitchFamily="34" charset="0"/>
                          <a:cs typeface="Times New Roman" panose="02020603050405020304" pitchFamily="18" charset="0"/>
                        </a:rPr>
                        <a:t>All research projects I have been involved in led to tangible benefits for Aboriginal communities.</a:t>
                      </a:r>
                    </a:p>
                    <a:p>
                      <a:pPr marL="342900" marR="0" lvl="0" indent="-342900">
                        <a:lnSpc>
                          <a:spcPct val="107000"/>
                        </a:lnSpc>
                        <a:spcBef>
                          <a:spcPts val="0"/>
                        </a:spcBef>
                        <a:spcAft>
                          <a:spcPts val="0"/>
                        </a:spcAft>
                        <a:buFont typeface="Symbol" panose="05050102010706020507" pitchFamily="18" charset="2"/>
                        <a:buChar char=""/>
                      </a:pPr>
                      <a:r>
                        <a:rPr lang="en-AU" sz="900" dirty="0">
                          <a:effectLst/>
                          <a:latin typeface="Calibri" panose="020F0502020204030204" pitchFamily="34" charset="0"/>
                          <a:ea typeface="Calibri" panose="020F0502020204030204" pitchFamily="34" charset="0"/>
                          <a:cs typeface="Times New Roman" panose="02020603050405020304" pitchFamily="18" charset="0"/>
                        </a:rPr>
                        <a:t>All research projects I have been involved in transparently negotiated intellectual property use and Aboriginal ownership.</a:t>
                      </a:r>
                    </a:p>
                    <a:p>
                      <a:pPr marL="342900" marR="0" lvl="0" indent="-342900">
                        <a:lnSpc>
                          <a:spcPct val="107000"/>
                        </a:lnSpc>
                        <a:spcBef>
                          <a:spcPts val="0"/>
                        </a:spcBef>
                        <a:spcAft>
                          <a:spcPts val="0"/>
                        </a:spcAft>
                        <a:buFont typeface="Symbol" panose="05050102010706020507" pitchFamily="18" charset="2"/>
                        <a:buChar char=""/>
                      </a:pPr>
                      <a:r>
                        <a:rPr lang="en-AU" sz="900" dirty="0">
                          <a:effectLst/>
                          <a:latin typeface="Calibri" panose="020F0502020204030204" pitchFamily="34" charset="0"/>
                          <a:ea typeface="Calibri" panose="020F0502020204030204" pitchFamily="34" charset="0"/>
                          <a:cs typeface="Times New Roman" panose="02020603050405020304" pitchFamily="18" charset="0"/>
                        </a:rPr>
                        <a:t>All research projects I have been involved in acknowledged Aboriginal intellectual property rights.</a:t>
                      </a:r>
                    </a:p>
                  </a:txBody>
                  <a:tcPr marL="59389" marR="59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extLst>
                  <a:ext uri="{0D108BD9-81ED-4DB2-BD59-A6C34878D82A}">
                    <a16:rowId xmlns:a16="http://schemas.microsoft.com/office/drawing/2014/main" val="1378756622"/>
                  </a:ext>
                </a:extLst>
              </a:tr>
              <a:tr h="617262">
                <a:tc>
                  <a:txBody>
                    <a:bodyPr/>
                    <a:lstStyle/>
                    <a:p>
                      <a:pPr marL="0" marR="0">
                        <a:lnSpc>
                          <a:spcPct val="107000"/>
                        </a:lnSpc>
                        <a:spcBef>
                          <a:spcPts val="0"/>
                        </a:spcBef>
                        <a:spcAft>
                          <a:spcPts val="0"/>
                        </a:spcAft>
                      </a:pPr>
                      <a:r>
                        <a:rPr lang="en-AU" sz="900" b="1">
                          <a:effectLst/>
                          <a:latin typeface="Calibri" panose="020F0502020204030204" pitchFamily="34" charset="0"/>
                          <a:ea typeface="Calibri" panose="020F0502020204030204" pitchFamily="34" charset="0"/>
                          <a:cs typeface="Times New Roman" panose="02020603050405020304" pitchFamily="18" charset="0"/>
                        </a:rPr>
                        <a:t>Community feedback and knowledge translation</a:t>
                      </a:r>
                      <a:endParaRPr lang="en-AU" sz="900">
                        <a:effectLst/>
                        <a:latin typeface="Calibri" panose="020F0502020204030204" pitchFamily="34" charset="0"/>
                        <a:ea typeface="Calibri" panose="020F0502020204030204" pitchFamily="34" charset="0"/>
                        <a:cs typeface="Times New Roman" panose="02020603050405020304" pitchFamily="18" charset="0"/>
                      </a:endParaRPr>
                    </a:p>
                  </a:txBody>
                  <a:tcPr marL="59389" marR="59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pPr marL="342900" marR="0" lvl="0" indent="-342900">
                        <a:lnSpc>
                          <a:spcPct val="107000"/>
                        </a:lnSpc>
                        <a:spcBef>
                          <a:spcPts val="0"/>
                        </a:spcBef>
                        <a:spcAft>
                          <a:spcPts val="0"/>
                        </a:spcAft>
                        <a:buFont typeface="Symbol" panose="05050102010706020507" pitchFamily="18" charset="2"/>
                        <a:buChar char=""/>
                      </a:pPr>
                      <a:r>
                        <a:rPr lang="en-AU" sz="900" dirty="0">
                          <a:effectLst/>
                          <a:latin typeface="Calibri" panose="020F0502020204030204" pitchFamily="34" charset="0"/>
                          <a:ea typeface="Calibri" panose="020F0502020204030204" pitchFamily="34" charset="0"/>
                          <a:cs typeface="Times New Roman" panose="02020603050405020304" pitchFamily="18" charset="0"/>
                        </a:rPr>
                        <a:t>The study I was involved in purposefully translated the research findings.</a:t>
                      </a:r>
                    </a:p>
                    <a:p>
                      <a:pPr marL="342900" marR="0" lvl="0" indent="-342900">
                        <a:lnSpc>
                          <a:spcPct val="107000"/>
                        </a:lnSpc>
                        <a:spcBef>
                          <a:spcPts val="0"/>
                        </a:spcBef>
                        <a:spcAft>
                          <a:spcPts val="0"/>
                        </a:spcAft>
                        <a:buFont typeface="Symbol" panose="05050102010706020507" pitchFamily="18" charset="2"/>
                        <a:buChar char=""/>
                      </a:pPr>
                      <a:r>
                        <a:rPr lang="en-AU" sz="900" dirty="0">
                          <a:effectLst/>
                          <a:latin typeface="Calibri" panose="020F0502020204030204" pitchFamily="34" charset="0"/>
                          <a:ea typeface="Calibri" panose="020F0502020204030204" pitchFamily="34" charset="0"/>
                          <a:cs typeface="Times New Roman" panose="02020603050405020304" pitchFamily="18" charset="0"/>
                        </a:rPr>
                        <a:t>The research I was involved in had a tangible knowledge translation strategy.</a:t>
                      </a:r>
                    </a:p>
                    <a:p>
                      <a:pPr marL="342900" marR="0" lvl="0" indent="-342900">
                        <a:lnSpc>
                          <a:spcPct val="107000"/>
                        </a:lnSpc>
                        <a:spcBef>
                          <a:spcPts val="0"/>
                        </a:spcBef>
                        <a:spcAft>
                          <a:spcPts val="0"/>
                        </a:spcAft>
                        <a:buFont typeface="Symbol" panose="05050102010706020507" pitchFamily="18" charset="2"/>
                        <a:buChar char=""/>
                      </a:pPr>
                      <a:r>
                        <a:rPr lang="en-AU" sz="900" dirty="0">
                          <a:effectLst/>
                          <a:latin typeface="Calibri" panose="020F0502020204030204" pitchFamily="34" charset="0"/>
                          <a:ea typeface="Calibri" panose="020F0502020204030204" pitchFamily="34" charset="0"/>
                          <a:cs typeface="Times New Roman" panose="02020603050405020304" pitchFamily="18" charset="0"/>
                        </a:rPr>
                        <a:t>The research findings were presented to partnering organisations and communities.</a:t>
                      </a:r>
                    </a:p>
                    <a:p>
                      <a:pPr marL="342900" marR="0" lvl="0" indent="-342900">
                        <a:lnSpc>
                          <a:spcPct val="107000"/>
                        </a:lnSpc>
                        <a:spcBef>
                          <a:spcPts val="0"/>
                        </a:spcBef>
                        <a:spcAft>
                          <a:spcPts val="0"/>
                        </a:spcAft>
                        <a:buFont typeface="Symbol" panose="05050102010706020507" pitchFamily="18" charset="2"/>
                        <a:buChar char=""/>
                      </a:pPr>
                      <a:r>
                        <a:rPr lang="en-AU" sz="900" dirty="0">
                          <a:effectLst/>
                          <a:latin typeface="Calibri" panose="020F0502020204030204" pitchFamily="34" charset="0"/>
                          <a:ea typeface="Calibri" panose="020F0502020204030204" pitchFamily="34" charset="0"/>
                          <a:cs typeface="Times New Roman" panose="02020603050405020304" pitchFamily="18" charset="0"/>
                        </a:rPr>
                        <a:t>The research team utilised study findings to advocate for policy change.</a:t>
                      </a:r>
                    </a:p>
                  </a:txBody>
                  <a:tcPr marL="59389" marR="59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extLst>
                  <a:ext uri="{0D108BD9-81ED-4DB2-BD59-A6C34878D82A}">
                    <a16:rowId xmlns:a16="http://schemas.microsoft.com/office/drawing/2014/main" val="2269174633"/>
                  </a:ext>
                </a:extLst>
              </a:tr>
              <a:tr h="1001585">
                <a:tc>
                  <a:txBody>
                    <a:bodyPr/>
                    <a:lstStyle/>
                    <a:p>
                      <a:pPr marL="0" marR="0">
                        <a:lnSpc>
                          <a:spcPct val="107000"/>
                        </a:lnSpc>
                        <a:spcBef>
                          <a:spcPts val="0"/>
                        </a:spcBef>
                        <a:spcAft>
                          <a:spcPts val="0"/>
                        </a:spcAft>
                      </a:pPr>
                      <a:r>
                        <a:rPr lang="en-AU" sz="900" b="1" dirty="0">
                          <a:effectLst/>
                          <a:latin typeface="Calibri" panose="020F0502020204030204" pitchFamily="34" charset="0"/>
                          <a:ea typeface="Calibri" panose="020F0502020204030204" pitchFamily="34" charset="0"/>
                          <a:cs typeface="Times New Roman" panose="02020603050405020304" pitchFamily="18" charset="0"/>
                        </a:rPr>
                        <a:t>Indigenous research methodologies and research materials</a:t>
                      </a:r>
                      <a:endParaRPr lang="en-A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9389" marR="59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pPr marL="342900" marR="0" lvl="0" indent="-342900">
                        <a:lnSpc>
                          <a:spcPct val="107000"/>
                        </a:lnSpc>
                        <a:spcBef>
                          <a:spcPts val="0"/>
                        </a:spcBef>
                        <a:spcAft>
                          <a:spcPts val="0"/>
                        </a:spcAft>
                        <a:buFont typeface="Symbol" panose="05050102010706020507" pitchFamily="18" charset="2"/>
                        <a:buChar char=""/>
                      </a:pPr>
                      <a:r>
                        <a:rPr lang="en-AU" sz="900" dirty="0">
                          <a:effectLst/>
                          <a:latin typeface="Calibri" panose="020F0502020204030204" pitchFamily="34" charset="0"/>
                          <a:ea typeface="Calibri" panose="020F0502020204030204" pitchFamily="34" charset="0"/>
                          <a:cs typeface="Times New Roman" panose="02020603050405020304" pitchFamily="18" charset="0"/>
                        </a:rPr>
                        <a:t>I understand the cultural considerations regarding biological samples.</a:t>
                      </a:r>
                    </a:p>
                    <a:p>
                      <a:pPr marL="342900" marR="0" lvl="0" indent="-342900">
                        <a:lnSpc>
                          <a:spcPct val="107000"/>
                        </a:lnSpc>
                        <a:spcBef>
                          <a:spcPts val="0"/>
                        </a:spcBef>
                        <a:spcAft>
                          <a:spcPts val="0"/>
                        </a:spcAft>
                        <a:buFont typeface="Symbol" panose="05050102010706020507" pitchFamily="18" charset="2"/>
                        <a:buChar char=""/>
                      </a:pPr>
                      <a:r>
                        <a:rPr lang="en-AU" sz="900" dirty="0">
                          <a:effectLst/>
                          <a:latin typeface="Calibri" panose="020F0502020204030204" pitchFamily="34" charset="0"/>
                          <a:ea typeface="Calibri" panose="020F0502020204030204" pitchFamily="34" charset="0"/>
                          <a:cs typeface="Times New Roman" panose="02020603050405020304" pitchFamily="18" charset="0"/>
                        </a:rPr>
                        <a:t>All research projects I have been involved in ensured respectful and culturally appropriate management of all biological and non-biological research materials.</a:t>
                      </a:r>
                    </a:p>
                    <a:p>
                      <a:pPr marL="342900" marR="0" lvl="0" indent="-342900">
                        <a:lnSpc>
                          <a:spcPct val="107000"/>
                        </a:lnSpc>
                        <a:spcBef>
                          <a:spcPts val="0"/>
                        </a:spcBef>
                        <a:spcAft>
                          <a:spcPts val="0"/>
                        </a:spcAft>
                        <a:buFont typeface="Symbol" panose="05050102010706020507" pitchFamily="18" charset="2"/>
                        <a:buChar char=""/>
                      </a:pPr>
                      <a:r>
                        <a:rPr lang="en-AU" sz="900" dirty="0">
                          <a:effectLst/>
                          <a:latin typeface="Calibri" panose="020F0502020204030204" pitchFamily="34" charset="0"/>
                          <a:ea typeface="Calibri" panose="020F0502020204030204" pitchFamily="34" charset="0"/>
                          <a:cs typeface="Times New Roman" panose="02020603050405020304" pitchFamily="18" charset="0"/>
                        </a:rPr>
                        <a:t>I am aware of Indigenous research methodologies.</a:t>
                      </a:r>
                    </a:p>
                    <a:p>
                      <a:pPr marL="342900" marR="0" lvl="0" indent="-342900">
                        <a:lnSpc>
                          <a:spcPct val="107000"/>
                        </a:lnSpc>
                        <a:spcBef>
                          <a:spcPts val="0"/>
                        </a:spcBef>
                        <a:spcAft>
                          <a:spcPts val="0"/>
                        </a:spcAft>
                        <a:buFont typeface="Symbol" panose="05050102010706020507" pitchFamily="18" charset="2"/>
                        <a:buChar char=""/>
                      </a:pPr>
                      <a:r>
                        <a:rPr lang="en-AU" sz="900" dirty="0">
                          <a:effectLst/>
                          <a:latin typeface="Calibri" panose="020F0502020204030204" pitchFamily="34" charset="0"/>
                          <a:ea typeface="Calibri" panose="020F0502020204030204" pitchFamily="34" charset="0"/>
                          <a:cs typeface="Times New Roman" panose="02020603050405020304" pitchFamily="18" charset="0"/>
                        </a:rPr>
                        <a:t>I am aware of the need for Aboriginal leadership, oversight and participation in the use of Indigenous methodologies.</a:t>
                      </a:r>
                    </a:p>
                  </a:txBody>
                  <a:tcPr marL="59389" marR="59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extLst>
                  <a:ext uri="{0D108BD9-81ED-4DB2-BD59-A6C34878D82A}">
                    <a16:rowId xmlns:a16="http://schemas.microsoft.com/office/drawing/2014/main" val="565964190"/>
                  </a:ext>
                </a:extLst>
              </a:tr>
            </a:tbl>
          </a:graphicData>
        </a:graphic>
      </p:graphicFrame>
      <p:pic>
        <p:nvPicPr>
          <p:cNvPr id="5" name="Picture 4">
            <a:extLst>
              <a:ext uri="{FF2B5EF4-FFF2-40B4-BE49-F238E27FC236}">
                <a16:creationId xmlns:a16="http://schemas.microsoft.com/office/drawing/2014/main" id="{D067CAB4-700E-9B6A-9D3D-A6F5642FB6AC}"/>
              </a:ext>
            </a:extLst>
          </p:cNvPr>
          <p:cNvPicPr/>
          <p:nvPr/>
        </p:nvPicPr>
        <p:blipFill>
          <a:blip r:embed="rId2">
            <a:extLst>
              <a:ext uri="{28A0092B-C50C-407E-A947-70E740481C1C}">
                <a14:useLocalDpi xmlns:a14="http://schemas.microsoft.com/office/drawing/2010/main" val="0"/>
              </a:ext>
            </a:extLst>
          </a:blip>
          <a:stretch>
            <a:fillRect/>
          </a:stretch>
        </p:blipFill>
        <p:spPr>
          <a:xfrm>
            <a:off x="0" y="3859129"/>
            <a:ext cx="1398954" cy="496687"/>
          </a:xfrm>
          <a:prstGeom prst="rect">
            <a:avLst/>
          </a:prstGeom>
        </p:spPr>
      </p:pic>
      <p:pic>
        <p:nvPicPr>
          <p:cNvPr id="6" name="Picture 5">
            <a:extLst>
              <a:ext uri="{FF2B5EF4-FFF2-40B4-BE49-F238E27FC236}">
                <a16:creationId xmlns:a16="http://schemas.microsoft.com/office/drawing/2014/main" id="{109D7342-EA2C-CB33-B9E0-C08844260DB0}"/>
              </a:ext>
            </a:extLst>
          </p:cNvPr>
          <p:cNvPicPr>
            <a:picLocks noChangeAspect="1"/>
          </p:cNvPicPr>
          <p:nvPr/>
        </p:nvPicPr>
        <p:blipFill>
          <a:blip r:embed="rId3"/>
          <a:stretch>
            <a:fillRect/>
          </a:stretch>
        </p:blipFill>
        <p:spPr>
          <a:xfrm>
            <a:off x="14288" y="4392246"/>
            <a:ext cx="1398954" cy="337679"/>
          </a:xfrm>
          <a:prstGeom prst="rect">
            <a:avLst/>
          </a:prstGeom>
        </p:spPr>
      </p:pic>
    </p:spTree>
    <p:extLst>
      <p:ext uri="{BB962C8B-B14F-4D97-AF65-F5344CB8AC3E}">
        <p14:creationId xmlns:p14="http://schemas.microsoft.com/office/powerpoint/2010/main" val="38884714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3027E2-D083-DDB7-1A24-9B0595FEBE2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6F45752-5B26-F138-47B4-297B727F071F}"/>
              </a:ext>
            </a:extLst>
          </p:cNvPr>
          <p:cNvSpPr txBox="1"/>
          <p:nvPr/>
        </p:nvSpPr>
        <p:spPr>
          <a:xfrm>
            <a:off x="1743417" y="507817"/>
            <a:ext cx="7969835" cy="369332"/>
          </a:xfrm>
          <a:prstGeom prst="rect">
            <a:avLst/>
          </a:prstGeom>
          <a:noFill/>
        </p:spPr>
        <p:txBody>
          <a:bodyPr wrap="square" lIns="0" tIns="0" rIns="0" bIns="0" rtlCol="0">
            <a:spAutoFit/>
          </a:bodyPr>
          <a:lstStyle/>
          <a:p>
            <a:pPr>
              <a:spcAft>
                <a:spcPts val="150"/>
              </a:spcAft>
            </a:pPr>
            <a:r>
              <a:rPr lang="en-AU" sz="2400" b="1" i="0" dirty="0">
                <a:solidFill>
                  <a:srgbClr val="1A1918"/>
                </a:solidFill>
                <a:latin typeface="Muli ExtraBold" pitchFamily="2" charset="77"/>
                <a:cs typeface="Arial" panose="020B0604020202020204" pitchFamily="34" charset="0"/>
              </a:rPr>
              <a:t>F</a:t>
            </a:r>
            <a:r>
              <a:rPr lang="en-AU" sz="2400" b="1" dirty="0">
                <a:solidFill>
                  <a:srgbClr val="1A1918"/>
                </a:solidFill>
                <a:latin typeface="Muli ExtraBold" pitchFamily="2" charset="77"/>
                <a:cs typeface="Arial" panose="020B0604020202020204" pitchFamily="34" charset="0"/>
              </a:rPr>
              <a:t>indings</a:t>
            </a:r>
            <a:r>
              <a:rPr lang="en-AU" sz="2400" b="1" i="0" dirty="0">
                <a:solidFill>
                  <a:srgbClr val="1A1918"/>
                </a:solidFill>
                <a:latin typeface="Muli ExtraBold" pitchFamily="2" charset="77"/>
                <a:cs typeface="Arial" panose="020B0604020202020204" pitchFamily="34" charset="0"/>
              </a:rPr>
              <a:t>: Sector Workshop (1 of 3)</a:t>
            </a:r>
            <a:endParaRPr lang="en-US" sz="2400" b="1" i="0" dirty="0">
              <a:solidFill>
                <a:srgbClr val="1A1918"/>
              </a:solidFill>
              <a:latin typeface="Muli ExtraBold" pitchFamily="2" charset="77"/>
              <a:cs typeface="Arial" panose="020B0604020202020204" pitchFamily="34" charset="0"/>
            </a:endParaRPr>
          </a:p>
        </p:txBody>
      </p:sp>
      <p:graphicFrame>
        <p:nvGraphicFramePr>
          <p:cNvPr id="4" name="Table 3">
            <a:extLst>
              <a:ext uri="{FF2B5EF4-FFF2-40B4-BE49-F238E27FC236}">
                <a16:creationId xmlns:a16="http://schemas.microsoft.com/office/drawing/2014/main" id="{2538C1FC-6A22-EEE1-61A2-6A954621C223}"/>
              </a:ext>
            </a:extLst>
          </p:cNvPr>
          <p:cNvGraphicFramePr>
            <a:graphicFrameLocks noGrp="1"/>
          </p:cNvGraphicFramePr>
          <p:nvPr>
            <p:extLst>
              <p:ext uri="{D42A27DB-BD31-4B8C-83A1-F6EECF244321}">
                <p14:modId xmlns:p14="http://schemas.microsoft.com/office/powerpoint/2010/main" val="3785308812"/>
              </p:ext>
            </p:extLst>
          </p:nvPr>
        </p:nvGraphicFramePr>
        <p:xfrm>
          <a:off x="1604211" y="1269657"/>
          <a:ext cx="7539789" cy="3749040"/>
        </p:xfrm>
        <a:graphic>
          <a:graphicData uri="http://schemas.openxmlformats.org/drawingml/2006/table">
            <a:tbl>
              <a:tblPr firstRow="1" bandRow="1">
                <a:tableStyleId>{5C22544A-7EE6-4342-B048-85BDC9FD1C3A}</a:tableStyleId>
              </a:tblPr>
              <a:tblGrid>
                <a:gridCol w="1154620">
                  <a:extLst>
                    <a:ext uri="{9D8B030D-6E8A-4147-A177-3AD203B41FA5}">
                      <a16:colId xmlns:a16="http://schemas.microsoft.com/office/drawing/2014/main" val="3141522216"/>
                    </a:ext>
                  </a:extLst>
                </a:gridCol>
                <a:gridCol w="6385169">
                  <a:extLst>
                    <a:ext uri="{9D8B030D-6E8A-4147-A177-3AD203B41FA5}">
                      <a16:colId xmlns:a16="http://schemas.microsoft.com/office/drawing/2014/main" val="3454210754"/>
                    </a:ext>
                  </a:extLst>
                </a:gridCol>
              </a:tblGrid>
              <a:tr h="219450">
                <a:tc>
                  <a:txBody>
                    <a:bodyPr/>
                    <a:lstStyle/>
                    <a:p>
                      <a:pPr algn="ctr"/>
                      <a:r>
                        <a:rPr lang="en-US" sz="1200" dirty="0"/>
                        <a:t>Roundtable</a:t>
                      </a:r>
                      <a:endParaRPr lang="en-AU" sz="1200" dirty="0"/>
                    </a:p>
                  </a:txBody>
                  <a:tcPr/>
                </a:tc>
                <a:tc>
                  <a:txBody>
                    <a:bodyPr/>
                    <a:lstStyle/>
                    <a:p>
                      <a:pPr algn="ctr"/>
                      <a:r>
                        <a:rPr lang="en-US" sz="1200" dirty="0"/>
                        <a:t>Key Learnings</a:t>
                      </a:r>
                      <a:endParaRPr lang="en-AU" sz="1200" dirty="0"/>
                    </a:p>
                  </a:txBody>
                  <a:tcPr/>
                </a:tc>
                <a:extLst>
                  <a:ext uri="{0D108BD9-81ED-4DB2-BD59-A6C34878D82A}">
                    <a16:rowId xmlns:a16="http://schemas.microsoft.com/office/drawing/2014/main" val="66056730"/>
                  </a:ext>
                </a:extLst>
              </a:tr>
              <a:tr h="6959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dk1"/>
                          </a:solidFill>
                          <a:effectLst/>
                          <a:latin typeface="+mn-lt"/>
                          <a:ea typeface="+mn-ea"/>
                          <a:cs typeface="+mn-cs"/>
                        </a:rPr>
                        <a:t>1. Priorities, partnership, cultural knowledge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dk1"/>
                        </a:solidFill>
                        <a:effectLst/>
                        <a:latin typeface="+mn-lt"/>
                        <a:ea typeface="+mn-ea"/>
                        <a:cs typeface="+mn-cs"/>
                      </a:endParaRPr>
                    </a:p>
                  </a:txBody>
                  <a:tcPr/>
                </a:tc>
                <a:tc>
                  <a:txBody>
                    <a:bodyPr/>
                    <a:lstStyle/>
                    <a:p>
                      <a:pPr marL="285750" lvl="0" indent="-285750">
                        <a:buFont typeface="Arial" panose="020B0604020202020204" pitchFamily="34" charset="0"/>
                        <a:buChar char="•"/>
                      </a:pPr>
                      <a:r>
                        <a:rPr lang="en-AU" sz="1200" u="sng" kern="1200" dirty="0">
                          <a:solidFill>
                            <a:schemeClr val="dk1"/>
                          </a:solidFill>
                          <a:effectLst/>
                          <a:latin typeface="+mn-lt"/>
                          <a:ea typeface="+mn-ea"/>
                          <a:cs typeface="+mn-cs"/>
                        </a:rPr>
                        <a:t>ENABLERS</a:t>
                      </a:r>
                      <a:r>
                        <a:rPr lang="en-AU" sz="1200" kern="1200" dirty="0">
                          <a:solidFill>
                            <a:schemeClr val="dk1"/>
                          </a:solidFill>
                          <a:effectLst/>
                          <a:latin typeface="+mn-lt"/>
                          <a:ea typeface="+mn-ea"/>
                          <a:cs typeface="+mn-cs"/>
                        </a:rPr>
                        <a:t>: Aboriginal research leadership; Aboriginal-led research priorities, accountability and knowledge translation; co-design processes that engage community input; community involvement in research; and accommodation of community diversity.</a:t>
                      </a:r>
                    </a:p>
                    <a:p>
                      <a:pPr marL="285750" lvl="0" indent="-285750">
                        <a:buFont typeface="Arial" panose="020B0604020202020204" pitchFamily="34" charset="0"/>
                        <a:buChar char="•"/>
                      </a:pPr>
                      <a:r>
                        <a:rPr lang="en-AU" sz="1200" u="sng" kern="1200" dirty="0">
                          <a:solidFill>
                            <a:schemeClr val="dk1"/>
                          </a:solidFill>
                          <a:effectLst/>
                          <a:latin typeface="+mn-lt"/>
                          <a:ea typeface="+mn-ea"/>
                          <a:cs typeface="+mn-cs"/>
                        </a:rPr>
                        <a:t>BARRIERS</a:t>
                      </a:r>
                      <a:r>
                        <a:rPr lang="en-AU" sz="1200" kern="1200" dirty="0">
                          <a:solidFill>
                            <a:schemeClr val="dk1"/>
                          </a:solidFill>
                          <a:effectLst/>
                          <a:latin typeface="+mn-lt"/>
                          <a:ea typeface="+mn-ea"/>
                          <a:cs typeface="+mn-cs"/>
                        </a:rPr>
                        <a:t>: budgets; timelines; lack of Aboriginal chief investigators; lack of an Aboriginal research body; challenges of distinguishing between public and private knowledge; and limitations of preconceived ideas guiding research outcomes.</a:t>
                      </a:r>
                    </a:p>
                    <a:p>
                      <a:endParaRPr lang="en-AU" sz="1200" dirty="0"/>
                    </a:p>
                  </a:txBody>
                  <a:tcPr/>
                </a:tc>
                <a:extLst>
                  <a:ext uri="{0D108BD9-81ED-4DB2-BD59-A6C34878D82A}">
                    <a16:rowId xmlns:a16="http://schemas.microsoft.com/office/drawing/2014/main" val="3210575449"/>
                  </a:ext>
                </a:extLst>
              </a:tr>
              <a:tr h="10754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dk1"/>
                          </a:solidFill>
                          <a:effectLst/>
                          <a:latin typeface="+mn-lt"/>
                          <a:ea typeface="+mn-ea"/>
                          <a:cs typeface="+mn-cs"/>
                        </a:rPr>
                        <a:t>2. Engagement, involvement</a:t>
                      </a:r>
                    </a:p>
                    <a:p>
                      <a:endParaRPr lang="en-AU" sz="1200" dirty="0"/>
                    </a:p>
                  </a:txBody>
                  <a:tcPr/>
                </a:tc>
                <a:tc>
                  <a:txBody>
                    <a:bodyPr/>
                    <a:lstStyle/>
                    <a:p>
                      <a:pPr marL="285750" lvl="0" indent="-285750">
                        <a:buFont typeface="Arial" panose="020B0604020202020204" pitchFamily="34" charset="0"/>
                        <a:buChar char="•"/>
                      </a:pPr>
                      <a:r>
                        <a:rPr lang="en-AU" sz="1200" u="sng" kern="1200" dirty="0">
                          <a:solidFill>
                            <a:schemeClr val="dk1"/>
                          </a:solidFill>
                          <a:effectLst/>
                          <a:latin typeface="+mn-lt"/>
                          <a:ea typeface="+mn-ea"/>
                          <a:cs typeface="+mn-cs"/>
                        </a:rPr>
                        <a:t>ENABLERS</a:t>
                      </a:r>
                      <a:r>
                        <a:rPr lang="en-AU" sz="1200" kern="1200" dirty="0">
                          <a:solidFill>
                            <a:schemeClr val="dk1"/>
                          </a:solidFill>
                          <a:effectLst/>
                          <a:latin typeface="+mn-lt"/>
                          <a:ea typeface="+mn-ea"/>
                          <a:cs typeface="+mn-cs"/>
                        </a:rPr>
                        <a:t>: Aboriginal researchers; Aboriginal community leadership and recognition of Aboriginal cultural authority; lived experience; long-term partnerships; community ownership; co-design; meaningful research involvement for Aboriginal communities; appropriate partner organisations; community research ambassadors; partnerships with services including ACCHO; investing in young peoples; developing a register of Aboriginal health research in South Australia.</a:t>
                      </a:r>
                    </a:p>
                    <a:p>
                      <a:pPr marL="285750" indent="-285750">
                        <a:buFont typeface="Arial" panose="020B0604020202020204" pitchFamily="34" charset="0"/>
                        <a:buChar char="•"/>
                      </a:pPr>
                      <a:r>
                        <a:rPr lang="en-AU" sz="1200" u="sng" kern="1200" dirty="0">
                          <a:solidFill>
                            <a:schemeClr val="dk1"/>
                          </a:solidFill>
                          <a:effectLst/>
                          <a:latin typeface="+mn-lt"/>
                          <a:ea typeface="+mn-ea"/>
                          <a:cs typeface="+mn-cs"/>
                        </a:rPr>
                        <a:t>BARRIERS</a:t>
                      </a:r>
                      <a:r>
                        <a:rPr lang="en-AU" sz="1200" kern="1200" dirty="0">
                          <a:solidFill>
                            <a:schemeClr val="dk1"/>
                          </a:solidFill>
                          <a:effectLst/>
                          <a:latin typeface="+mn-lt"/>
                          <a:ea typeface="+mn-ea"/>
                          <a:cs typeface="+mn-cs"/>
                        </a:rPr>
                        <a:t>: burdens on ACCHO sector to participating in research; AHREC capacity for monitoring and accountability; limitations in Aboriginal community capacity; identification of appropriate partner organisations; Aboriginal staff recognition in communities; community fatigue; and research reciprocity.</a:t>
                      </a:r>
                    </a:p>
                    <a:p>
                      <a:pPr marL="0" indent="0">
                        <a:buFont typeface="Arial" panose="020B0604020202020204" pitchFamily="34" charset="0"/>
                        <a:buNone/>
                      </a:pPr>
                      <a:endParaRPr lang="en-AU" sz="1200" dirty="0"/>
                    </a:p>
                  </a:txBody>
                  <a:tcPr/>
                </a:tc>
                <a:extLst>
                  <a:ext uri="{0D108BD9-81ED-4DB2-BD59-A6C34878D82A}">
                    <a16:rowId xmlns:a16="http://schemas.microsoft.com/office/drawing/2014/main" val="2790501216"/>
                  </a:ext>
                </a:extLst>
              </a:tr>
            </a:tbl>
          </a:graphicData>
        </a:graphic>
      </p:graphicFrame>
      <p:pic>
        <p:nvPicPr>
          <p:cNvPr id="5" name="Picture 4">
            <a:extLst>
              <a:ext uri="{FF2B5EF4-FFF2-40B4-BE49-F238E27FC236}">
                <a16:creationId xmlns:a16="http://schemas.microsoft.com/office/drawing/2014/main" id="{FD9B23A9-DC33-6585-A134-09AC799CACA8}"/>
              </a:ext>
            </a:extLst>
          </p:cNvPr>
          <p:cNvPicPr/>
          <p:nvPr/>
        </p:nvPicPr>
        <p:blipFill>
          <a:blip r:embed="rId2">
            <a:extLst>
              <a:ext uri="{28A0092B-C50C-407E-A947-70E740481C1C}">
                <a14:useLocalDpi xmlns:a14="http://schemas.microsoft.com/office/drawing/2010/main" val="0"/>
              </a:ext>
            </a:extLst>
          </a:blip>
          <a:stretch>
            <a:fillRect/>
          </a:stretch>
        </p:blipFill>
        <p:spPr>
          <a:xfrm>
            <a:off x="0" y="3859129"/>
            <a:ext cx="1398954" cy="496687"/>
          </a:xfrm>
          <a:prstGeom prst="rect">
            <a:avLst/>
          </a:prstGeom>
        </p:spPr>
      </p:pic>
      <p:pic>
        <p:nvPicPr>
          <p:cNvPr id="6" name="Picture 5">
            <a:extLst>
              <a:ext uri="{FF2B5EF4-FFF2-40B4-BE49-F238E27FC236}">
                <a16:creationId xmlns:a16="http://schemas.microsoft.com/office/drawing/2014/main" id="{EA6DB038-49D4-8E4A-455F-6A7A977B03DF}"/>
              </a:ext>
            </a:extLst>
          </p:cNvPr>
          <p:cNvPicPr>
            <a:picLocks noChangeAspect="1"/>
          </p:cNvPicPr>
          <p:nvPr/>
        </p:nvPicPr>
        <p:blipFill>
          <a:blip r:embed="rId3"/>
          <a:stretch>
            <a:fillRect/>
          </a:stretch>
        </p:blipFill>
        <p:spPr>
          <a:xfrm>
            <a:off x="14288" y="4392246"/>
            <a:ext cx="1398954" cy="337679"/>
          </a:xfrm>
          <a:prstGeom prst="rect">
            <a:avLst/>
          </a:prstGeom>
        </p:spPr>
      </p:pic>
    </p:spTree>
    <p:extLst>
      <p:ext uri="{BB962C8B-B14F-4D97-AF65-F5344CB8AC3E}">
        <p14:creationId xmlns:p14="http://schemas.microsoft.com/office/powerpoint/2010/main" val="11838946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3027E2-D083-DDB7-1A24-9B0595FEBE2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6F45752-5B26-F138-47B4-297B727F071F}"/>
              </a:ext>
            </a:extLst>
          </p:cNvPr>
          <p:cNvSpPr txBox="1"/>
          <p:nvPr/>
        </p:nvSpPr>
        <p:spPr>
          <a:xfrm>
            <a:off x="1743417" y="507817"/>
            <a:ext cx="7969835" cy="369332"/>
          </a:xfrm>
          <a:prstGeom prst="rect">
            <a:avLst/>
          </a:prstGeom>
          <a:noFill/>
        </p:spPr>
        <p:txBody>
          <a:bodyPr wrap="square" lIns="0" tIns="0" rIns="0" bIns="0" rtlCol="0">
            <a:spAutoFit/>
          </a:bodyPr>
          <a:lstStyle/>
          <a:p>
            <a:pPr>
              <a:spcAft>
                <a:spcPts val="150"/>
              </a:spcAft>
            </a:pPr>
            <a:r>
              <a:rPr lang="en-AU" sz="2400" b="1" i="0" dirty="0">
                <a:solidFill>
                  <a:srgbClr val="1A1918"/>
                </a:solidFill>
                <a:latin typeface="Muli ExtraBold" pitchFamily="2" charset="77"/>
                <a:cs typeface="Arial" panose="020B0604020202020204" pitchFamily="34" charset="0"/>
              </a:rPr>
              <a:t>F</a:t>
            </a:r>
            <a:r>
              <a:rPr lang="en-AU" sz="2400" b="1" dirty="0">
                <a:solidFill>
                  <a:srgbClr val="1A1918"/>
                </a:solidFill>
                <a:latin typeface="Muli ExtraBold" pitchFamily="2" charset="77"/>
                <a:cs typeface="Arial" panose="020B0604020202020204" pitchFamily="34" charset="0"/>
              </a:rPr>
              <a:t>indings</a:t>
            </a:r>
            <a:r>
              <a:rPr lang="en-AU" sz="2400" b="1" i="0" dirty="0">
                <a:solidFill>
                  <a:srgbClr val="1A1918"/>
                </a:solidFill>
                <a:latin typeface="Muli ExtraBold" pitchFamily="2" charset="77"/>
                <a:cs typeface="Arial" panose="020B0604020202020204" pitchFamily="34" charset="0"/>
              </a:rPr>
              <a:t>: Sector Workshop (2 of 3)</a:t>
            </a:r>
            <a:endParaRPr lang="en-US" sz="2400" b="1" i="0" dirty="0">
              <a:solidFill>
                <a:srgbClr val="1A1918"/>
              </a:solidFill>
              <a:highlight>
                <a:srgbClr val="FFFF00"/>
              </a:highlight>
              <a:latin typeface="Muli ExtraBold" pitchFamily="2" charset="77"/>
              <a:cs typeface="Arial" panose="020B0604020202020204" pitchFamily="34" charset="0"/>
            </a:endParaRPr>
          </a:p>
        </p:txBody>
      </p:sp>
      <p:graphicFrame>
        <p:nvGraphicFramePr>
          <p:cNvPr id="3" name="Table 2">
            <a:extLst>
              <a:ext uri="{FF2B5EF4-FFF2-40B4-BE49-F238E27FC236}">
                <a16:creationId xmlns:a16="http://schemas.microsoft.com/office/drawing/2014/main" id="{D6FF2428-1889-BBED-B53D-E9B1A8CC228F}"/>
              </a:ext>
            </a:extLst>
          </p:cNvPr>
          <p:cNvGraphicFramePr>
            <a:graphicFrameLocks noGrp="1"/>
          </p:cNvGraphicFramePr>
          <p:nvPr>
            <p:extLst>
              <p:ext uri="{D42A27DB-BD31-4B8C-83A1-F6EECF244321}">
                <p14:modId xmlns:p14="http://schemas.microsoft.com/office/powerpoint/2010/main" val="184180235"/>
              </p:ext>
            </p:extLst>
          </p:nvPr>
        </p:nvGraphicFramePr>
        <p:xfrm>
          <a:off x="1644315" y="1247582"/>
          <a:ext cx="7499685" cy="3749040"/>
        </p:xfrm>
        <a:graphic>
          <a:graphicData uri="http://schemas.openxmlformats.org/drawingml/2006/table">
            <a:tbl>
              <a:tblPr firstRow="1" bandRow="1">
                <a:tableStyleId>{5C22544A-7EE6-4342-B048-85BDC9FD1C3A}</a:tableStyleId>
              </a:tblPr>
              <a:tblGrid>
                <a:gridCol w="1098885">
                  <a:extLst>
                    <a:ext uri="{9D8B030D-6E8A-4147-A177-3AD203B41FA5}">
                      <a16:colId xmlns:a16="http://schemas.microsoft.com/office/drawing/2014/main" val="3141522216"/>
                    </a:ext>
                  </a:extLst>
                </a:gridCol>
                <a:gridCol w="6400800">
                  <a:extLst>
                    <a:ext uri="{9D8B030D-6E8A-4147-A177-3AD203B41FA5}">
                      <a16:colId xmlns:a16="http://schemas.microsoft.com/office/drawing/2014/main" val="3454210754"/>
                    </a:ext>
                  </a:extLst>
                </a:gridCol>
              </a:tblGrid>
              <a:tr h="235994">
                <a:tc>
                  <a:txBody>
                    <a:bodyPr/>
                    <a:lstStyle/>
                    <a:p>
                      <a:pPr algn="ctr"/>
                      <a:r>
                        <a:rPr lang="en-US" sz="1200" dirty="0"/>
                        <a:t>Roundtable</a:t>
                      </a:r>
                      <a:endParaRPr lang="en-AU" sz="1200" dirty="0"/>
                    </a:p>
                  </a:txBody>
                  <a:tcPr/>
                </a:tc>
                <a:tc>
                  <a:txBody>
                    <a:bodyPr/>
                    <a:lstStyle/>
                    <a:p>
                      <a:pPr algn="ctr"/>
                      <a:r>
                        <a:rPr lang="en-US" sz="1200" dirty="0"/>
                        <a:t>Key Learnings</a:t>
                      </a:r>
                      <a:endParaRPr lang="en-AU" sz="1200" dirty="0"/>
                    </a:p>
                  </a:txBody>
                  <a:tcPr/>
                </a:tc>
                <a:extLst>
                  <a:ext uri="{0D108BD9-81ED-4DB2-BD59-A6C34878D82A}">
                    <a16:rowId xmlns:a16="http://schemas.microsoft.com/office/drawing/2014/main" val="66056730"/>
                  </a:ext>
                </a:extLst>
              </a:tr>
              <a:tr h="1179971">
                <a:tc>
                  <a:txBody>
                    <a:bodyPr/>
                    <a:lstStyle/>
                    <a:p>
                      <a:r>
                        <a:rPr lang="en-AU" sz="1200" kern="1200" dirty="0">
                          <a:solidFill>
                            <a:schemeClr val="dk1"/>
                          </a:solidFill>
                          <a:effectLst/>
                          <a:latin typeface="+mn-lt"/>
                          <a:ea typeface="+mn-ea"/>
                          <a:cs typeface="+mn-cs"/>
                        </a:rPr>
                        <a:t>3. Intellectual property, Aboriginal ownership, tangible benefit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dk1"/>
                        </a:solidFill>
                        <a:effectLst/>
                        <a:latin typeface="+mn-lt"/>
                        <a:ea typeface="+mn-ea"/>
                        <a:cs typeface="+mn-cs"/>
                      </a:endParaRPr>
                    </a:p>
                  </a:txBody>
                  <a:tcPr/>
                </a:tc>
                <a:tc>
                  <a:txBody>
                    <a:bodyPr/>
                    <a:lstStyle/>
                    <a:p>
                      <a:pPr marL="285750" lvl="0" indent="-285750">
                        <a:buFont typeface="Arial" panose="020B0604020202020204" pitchFamily="34" charset="0"/>
                        <a:buChar char="•"/>
                      </a:pPr>
                      <a:r>
                        <a:rPr lang="en-AU" sz="1200" u="sng" kern="1200" dirty="0">
                          <a:solidFill>
                            <a:schemeClr val="dk1"/>
                          </a:solidFill>
                          <a:effectLst/>
                          <a:latin typeface="+mn-lt"/>
                          <a:ea typeface="+mn-ea"/>
                          <a:cs typeface="+mn-cs"/>
                        </a:rPr>
                        <a:t>ENABLERS</a:t>
                      </a:r>
                      <a:r>
                        <a:rPr lang="en-AU" sz="1200" kern="1200" dirty="0">
                          <a:solidFill>
                            <a:schemeClr val="dk1"/>
                          </a:solidFill>
                          <a:effectLst/>
                          <a:latin typeface="+mn-lt"/>
                          <a:ea typeface="+mn-ea"/>
                          <a:cs typeface="+mn-cs"/>
                        </a:rPr>
                        <a:t>: Aboriginal leadership; establishing intellectual property agreements at the beginning of research projects; Aboriginal ownership and control of research processes and data; involving Aboriginal people at all stages of research including analysis and authorship; [they proposed] data management guidelines; return of intellectual property to advisory groups and relevant others; transparency in referencing community input; and including advisory group members on grants and publications. </a:t>
                      </a:r>
                    </a:p>
                    <a:p>
                      <a:pPr marL="285750" lvl="0" indent="-285750">
                        <a:buFont typeface="Arial" panose="020B0604020202020204" pitchFamily="34" charset="0"/>
                        <a:buChar char="•"/>
                      </a:pPr>
                      <a:r>
                        <a:rPr lang="en-AU" sz="1200" u="sng" kern="1200" dirty="0">
                          <a:solidFill>
                            <a:schemeClr val="dk1"/>
                          </a:solidFill>
                          <a:effectLst/>
                          <a:latin typeface="+mn-lt"/>
                          <a:ea typeface="+mn-ea"/>
                          <a:cs typeface="+mn-cs"/>
                        </a:rPr>
                        <a:t>BARRIERS</a:t>
                      </a:r>
                      <a:r>
                        <a:rPr lang="en-AU" sz="1200" kern="1200" dirty="0">
                          <a:solidFill>
                            <a:schemeClr val="dk1"/>
                          </a:solidFill>
                          <a:effectLst/>
                          <a:latin typeface="+mn-lt"/>
                          <a:ea typeface="+mn-ea"/>
                          <a:cs typeface="+mn-cs"/>
                        </a:rPr>
                        <a:t>: financial constraints in grant structures; overstretched Aboriginal researchers; lack of clarity regarding public and private knowledge; navigating co-ownership and true ACIP; authorship criteria that acknowledge Aboriginal participation; and limited community research capacity.</a:t>
                      </a:r>
                    </a:p>
                  </a:txBody>
                  <a:tcPr/>
                </a:tc>
                <a:extLst>
                  <a:ext uri="{0D108BD9-81ED-4DB2-BD59-A6C34878D82A}">
                    <a16:rowId xmlns:a16="http://schemas.microsoft.com/office/drawing/2014/main" val="3210575449"/>
                  </a:ext>
                </a:extLst>
              </a:tr>
              <a:tr h="14618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dk1"/>
                          </a:solidFill>
                          <a:effectLst/>
                          <a:latin typeface="+mn-lt"/>
                          <a:ea typeface="+mn-ea"/>
                          <a:cs typeface="+mn-cs"/>
                        </a:rPr>
                        <a:t>4. Community feedback and knowledge translation</a:t>
                      </a:r>
                      <a:endParaRPr lang="en-AU" sz="1200" dirty="0"/>
                    </a:p>
                  </a:txBody>
                  <a:tcPr/>
                </a:tc>
                <a:tc>
                  <a:txBody>
                    <a:bodyPr/>
                    <a:lstStyle/>
                    <a:p>
                      <a:pPr marL="285750" lvl="0" indent="-285750">
                        <a:buFont typeface="Arial" panose="020B0604020202020204" pitchFamily="34" charset="0"/>
                        <a:buChar char="•"/>
                      </a:pPr>
                      <a:r>
                        <a:rPr lang="en-AU" sz="1200" u="sng" kern="1200" dirty="0">
                          <a:solidFill>
                            <a:schemeClr val="dk1"/>
                          </a:solidFill>
                          <a:effectLst/>
                          <a:latin typeface="+mn-lt"/>
                          <a:ea typeface="+mn-ea"/>
                          <a:cs typeface="+mn-cs"/>
                        </a:rPr>
                        <a:t>ENABLERS</a:t>
                      </a:r>
                      <a:r>
                        <a:rPr lang="en-AU" sz="1200" kern="1200" dirty="0">
                          <a:solidFill>
                            <a:schemeClr val="dk1"/>
                          </a:solidFill>
                          <a:effectLst/>
                          <a:latin typeface="+mn-lt"/>
                          <a:ea typeface="+mn-ea"/>
                          <a:cs typeface="+mn-cs"/>
                        </a:rPr>
                        <a:t>: designing research translation activities at the start of projects; including all stakeholders when designing research translation; considering potential impact at the beginning of projects; communicating research findings and outcomes to participating communities; professional development regarding knowledge translation; embedding Aboriginal health workforce in the design of translation.</a:t>
                      </a:r>
                    </a:p>
                    <a:p>
                      <a:pPr marL="285750" lvl="0" indent="-285750">
                        <a:buFont typeface="Arial" panose="020B0604020202020204" pitchFamily="34" charset="0"/>
                        <a:buChar char="•"/>
                      </a:pPr>
                      <a:r>
                        <a:rPr lang="en-AU" sz="1200" u="sng" kern="1200" dirty="0">
                          <a:solidFill>
                            <a:schemeClr val="dk1"/>
                          </a:solidFill>
                          <a:effectLst/>
                          <a:latin typeface="+mn-lt"/>
                          <a:ea typeface="+mn-ea"/>
                          <a:cs typeface="+mn-cs"/>
                        </a:rPr>
                        <a:t>BARRIERS</a:t>
                      </a:r>
                      <a:r>
                        <a:rPr lang="en-AU" sz="1200" kern="1200" dirty="0">
                          <a:solidFill>
                            <a:schemeClr val="dk1"/>
                          </a:solidFill>
                          <a:effectLst/>
                          <a:latin typeface="+mn-lt"/>
                          <a:ea typeface="+mn-ea"/>
                          <a:cs typeface="+mn-cs"/>
                        </a:rPr>
                        <a:t>: timeframe pressures from funding bodies; time taken to translate findings into policy and practice; ensuring appropriate language; accountability; and meaningful translation and communication.</a:t>
                      </a:r>
                    </a:p>
                  </a:txBody>
                  <a:tcPr/>
                </a:tc>
                <a:extLst>
                  <a:ext uri="{0D108BD9-81ED-4DB2-BD59-A6C34878D82A}">
                    <a16:rowId xmlns:a16="http://schemas.microsoft.com/office/drawing/2014/main" val="2790501216"/>
                  </a:ext>
                </a:extLst>
              </a:tr>
            </a:tbl>
          </a:graphicData>
        </a:graphic>
      </p:graphicFrame>
      <p:pic>
        <p:nvPicPr>
          <p:cNvPr id="5" name="Picture 4">
            <a:extLst>
              <a:ext uri="{FF2B5EF4-FFF2-40B4-BE49-F238E27FC236}">
                <a16:creationId xmlns:a16="http://schemas.microsoft.com/office/drawing/2014/main" id="{08882DD6-2271-3308-8CD0-A30905E34E44}"/>
              </a:ext>
            </a:extLst>
          </p:cNvPr>
          <p:cNvPicPr/>
          <p:nvPr/>
        </p:nvPicPr>
        <p:blipFill>
          <a:blip r:embed="rId2">
            <a:extLst>
              <a:ext uri="{28A0092B-C50C-407E-A947-70E740481C1C}">
                <a14:useLocalDpi xmlns:a14="http://schemas.microsoft.com/office/drawing/2010/main" val="0"/>
              </a:ext>
            </a:extLst>
          </a:blip>
          <a:stretch>
            <a:fillRect/>
          </a:stretch>
        </p:blipFill>
        <p:spPr>
          <a:xfrm>
            <a:off x="0" y="3859129"/>
            <a:ext cx="1398954" cy="496687"/>
          </a:xfrm>
          <a:prstGeom prst="rect">
            <a:avLst/>
          </a:prstGeom>
        </p:spPr>
      </p:pic>
      <p:pic>
        <p:nvPicPr>
          <p:cNvPr id="6" name="Picture 5">
            <a:extLst>
              <a:ext uri="{FF2B5EF4-FFF2-40B4-BE49-F238E27FC236}">
                <a16:creationId xmlns:a16="http://schemas.microsoft.com/office/drawing/2014/main" id="{9CC11EA8-AD51-66BE-B991-36803047F06D}"/>
              </a:ext>
            </a:extLst>
          </p:cNvPr>
          <p:cNvPicPr>
            <a:picLocks noChangeAspect="1"/>
          </p:cNvPicPr>
          <p:nvPr/>
        </p:nvPicPr>
        <p:blipFill>
          <a:blip r:embed="rId3"/>
          <a:stretch>
            <a:fillRect/>
          </a:stretch>
        </p:blipFill>
        <p:spPr>
          <a:xfrm>
            <a:off x="14288" y="4392246"/>
            <a:ext cx="1398954" cy="337679"/>
          </a:xfrm>
          <a:prstGeom prst="rect">
            <a:avLst/>
          </a:prstGeom>
        </p:spPr>
      </p:pic>
    </p:spTree>
    <p:extLst>
      <p:ext uri="{BB962C8B-B14F-4D97-AF65-F5344CB8AC3E}">
        <p14:creationId xmlns:p14="http://schemas.microsoft.com/office/powerpoint/2010/main" val="21399146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3027E2-D083-DDB7-1A24-9B0595FEBE2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6F45752-5B26-F138-47B4-297B727F071F}"/>
              </a:ext>
            </a:extLst>
          </p:cNvPr>
          <p:cNvSpPr txBox="1"/>
          <p:nvPr/>
        </p:nvSpPr>
        <p:spPr>
          <a:xfrm>
            <a:off x="1743417" y="507817"/>
            <a:ext cx="7969835" cy="369332"/>
          </a:xfrm>
          <a:prstGeom prst="rect">
            <a:avLst/>
          </a:prstGeom>
          <a:noFill/>
        </p:spPr>
        <p:txBody>
          <a:bodyPr wrap="square" lIns="0" tIns="0" rIns="0" bIns="0" rtlCol="0">
            <a:spAutoFit/>
          </a:bodyPr>
          <a:lstStyle/>
          <a:p>
            <a:pPr>
              <a:spcAft>
                <a:spcPts val="150"/>
              </a:spcAft>
            </a:pPr>
            <a:r>
              <a:rPr lang="en-AU" sz="2400" b="1" i="0" dirty="0">
                <a:solidFill>
                  <a:srgbClr val="1A1918"/>
                </a:solidFill>
                <a:latin typeface="Muli ExtraBold" pitchFamily="2" charset="77"/>
                <a:cs typeface="Arial" panose="020B0604020202020204" pitchFamily="34" charset="0"/>
              </a:rPr>
              <a:t>F</a:t>
            </a:r>
            <a:r>
              <a:rPr lang="en-AU" sz="2400" b="1" dirty="0">
                <a:solidFill>
                  <a:srgbClr val="1A1918"/>
                </a:solidFill>
                <a:latin typeface="Muli ExtraBold" pitchFamily="2" charset="77"/>
                <a:cs typeface="Arial" panose="020B0604020202020204" pitchFamily="34" charset="0"/>
              </a:rPr>
              <a:t>indings</a:t>
            </a:r>
            <a:r>
              <a:rPr lang="en-AU" sz="2400" b="1" i="0" dirty="0">
                <a:solidFill>
                  <a:srgbClr val="1A1918"/>
                </a:solidFill>
                <a:latin typeface="Muli ExtraBold" pitchFamily="2" charset="77"/>
                <a:cs typeface="Arial" panose="020B0604020202020204" pitchFamily="34" charset="0"/>
              </a:rPr>
              <a:t>: Sector Workshop (3 of 3)</a:t>
            </a:r>
            <a:endParaRPr lang="en-US" sz="2400" b="1" i="0" dirty="0">
              <a:solidFill>
                <a:srgbClr val="1A1918"/>
              </a:solidFill>
              <a:highlight>
                <a:srgbClr val="FFFF00"/>
              </a:highlight>
              <a:latin typeface="Muli ExtraBold" pitchFamily="2" charset="77"/>
              <a:cs typeface="Arial" panose="020B0604020202020204" pitchFamily="34" charset="0"/>
            </a:endParaRPr>
          </a:p>
        </p:txBody>
      </p:sp>
      <p:graphicFrame>
        <p:nvGraphicFramePr>
          <p:cNvPr id="4" name="Table 3">
            <a:extLst>
              <a:ext uri="{FF2B5EF4-FFF2-40B4-BE49-F238E27FC236}">
                <a16:creationId xmlns:a16="http://schemas.microsoft.com/office/drawing/2014/main" id="{3FD4666D-99A2-A38B-83E8-8AFF3D11F75B}"/>
              </a:ext>
            </a:extLst>
          </p:cNvPr>
          <p:cNvGraphicFramePr>
            <a:graphicFrameLocks noGrp="1"/>
          </p:cNvGraphicFramePr>
          <p:nvPr>
            <p:extLst>
              <p:ext uri="{D42A27DB-BD31-4B8C-83A1-F6EECF244321}">
                <p14:modId xmlns:p14="http://schemas.microsoft.com/office/powerpoint/2010/main" val="3097309752"/>
              </p:ext>
            </p:extLst>
          </p:nvPr>
        </p:nvGraphicFramePr>
        <p:xfrm>
          <a:off x="1620253" y="1272468"/>
          <a:ext cx="7523747" cy="2130392"/>
        </p:xfrm>
        <a:graphic>
          <a:graphicData uri="http://schemas.openxmlformats.org/drawingml/2006/table">
            <a:tbl>
              <a:tblPr firstRow="1" bandRow="1">
                <a:tableStyleId>{5C22544A-7EE6-4342-B048-85BDC9FD1C3A}</a:tableStyleId>
              </a:tblPr>
              <a:tblGrid>
                <a:gridCol w="1216732">
                  <a:extLst>
                    <a:ext uri="{9D8B030D-6E8A-4147-A177-3AD203B41FA5}">
                      <a16:colId xmlns:a16="http://schemas.microsoft.com/office/drawing/2014/main" val="3141522216"/>
                    </a:ext>
                  </a:extLst>
                </a:gridCol>
                <a:gridCol w="6307015">
                  <a:extLst>
                    <a:ext uri="{9D8B030D-6E8A-4147-A177-3AD203B41FA5}">
                      <a16:colId xmlns:a16="http://schemas.microsoft.com/office/drawing/2014/main" val="3454210754"/>
                    </a:ext>
                  </a:extLst>
                </a:gridCol>
              </a:tblGrid>
              <a:tr h="293847">
                <a:tc>
                  <a:txBody>
                    <a:bodyPr/>
                    <a:lstStyle/>
                    <a:p>
                      <a:pPr algn="ctr"/>
                      <a:r>
                        <a:rPr lang="en-US" sz="1200" dirty="0"/>
                        <a:t>Roundtable</a:t>
                      </a:r>
                      <a:endParaRPr lang="en-AU" sz="1200" dirty="0"/>
                    </a:p>
                  </a:txBody>
                  <a:tcPr/>
                </a:tc>
                <a:tc>
                  <a:txBody>
                    <a:bodyPr/>
                    <a:lstStyle/>
                    <a:p>
                      <a:pPr algn="ctr"/>
                      <a:r>
                        <a:rPr lang="en-US" sz="1200" dirty="0"/>
                        <a:t>Key Learnings</a:t>
                      </a:r>
                      <a:endParaRPr lang="en-AU" sz="1200" dirty="0"/>
                    </a:p>
                  </a:txBody>
                  <a:tcPr/>
                </a:tc>
                <a:extLst>
                  <a:ext uri="{0D108BD9-81ED-4DB2-BD59-A6C34878D82A}">
                    <a16:rowId xmlns:a16="http://schemas.microsoft.com/office/drawing/2014/main" val="66056730"/>
                  </a:ext>
                </a:extLst>
              </a:tr>
              <a:tr h="1836545">
                <a:tc>
                  <a:txBody>
                    <a:bodyPr/>
                    <a:lstStyle/>
                    <a:p>
                      <a:r>
                        <a:rPr lang="en-AU" sz="1200" kern="1200" dirty="0">
                          <a:solidFill>
                            <a:schemeClr val="dk1"/>
                          </a:solidFill>
                          <a:effectLst/>
                          <a:latin typeface="+mn-lt"/>
                          <a:ea typeface="+mn-ea"/>
                          <a:cs typeface="+mn-cs"/>
                        </a:rPr>
                        <a:t>5. Indigenous research methodologies and research materials</a:t>
                      </a:r>
                    </a:p>
                  </a:txBody>
                  <a:tcPr/>
                </a:tc>
                <a:tc>
                  <a:txBody>
                    <a:bodyPr/>
                    <a:lstStyle/>
                    <a:p>
                      <a:pPr marL="285750" lvl="0" indent="-285750">
                        <a:buFont typeface="Arial" panose="020B0604020202020204" pitchFamily="34" charset="0"/>
                        <a:buChar char="•"/>
                      </a:pPr>
                      <a:r>
                        <a:rPr lang="en-AU" sz="1200" u="sng" kern="1200" dirty="0">
                          <a:solidFill>
                            <a:schemeClr val="dk1"/>
                          </a:solidFill>
                          <a:effectLst/>
                          <a:latin typeface="+mn-lt"/>
                          <a:ea typeface="+mn-ea"/>
                          <a:cs typeface="+mn-cs"/>
                        </a:rPr>
                        <a:t>ENABLERS</a:t>
                      </a:r>
                      <a:r>
                        <a:rPr lang="en-AU" sz="1200" kern="1200" dirty="0">
                          <a:solidFill>
                            <a:schemeClr val="dk1"/>
                          </a:solidFill>
                          <a:effectLst/>
                          <a:latin typeface="+mn-lt"/>
                          <a:ea typeface="+mn-ea"/>
                          <a:cs typeface="+mn-cs"/>
                        </a:rPr>
                        <a:t>: Indigenous researcher authority; building legitimacy of Indigenous methodologies; Aboriginal people with lived experience informing methods; Aboriginal community input into appropriate management of biological and non-biological materials.</a:t>
                      </a:r>
                    </a:p>
                    <a:p>
                      <a:pPr marL="285750" lvl="0" indent="-285750">
                        <a:buFont typeface="Arial" panose="020B0604020202020204" pitchFamily="34" charset="0"/>
                        <a:buChar char="•"/>
                      </a:pPr>
                      <a:r>
                        <a:rPr lang="en-AU" sz="1200" u="sng" kern="1200" dirty="0">
                          <a:solidFill>
                            <a:schemeClr val="dk1"/>
                          </a:solidFill>
                          <a:effectLst/>
                          <a:latin typeface="+mn-lt"/>
                          <a:ea typeface="+mn-ea"/>
                          <a:cs typeface="+mn-cs"/>
                        </a:rPr>
                        <a:t>BARRIERS</a:t>
                      </a:r>
                      <a:r>
                        <a:rPr lang="en-AU" sz="1200" kern="1200" dirty="0">
                          <a:solidFill>
                            <a:schemeClr val="dk1"/>
                          </a:solidFill>
                          <a:effectLst/>
                          <a:latin typeface="+mn-lt"/>
                          <a:ea typeface="+mn-ea"/>
                          <a:cs typeface="+mn-cs"/>
                        </a:rPr>
                        <a:t>: time constraints; lack of structured learning and development regarding Indigenous methodologies; community expectations regarding management of research materials; historical practice and ongoing mistrust; inconsistent messaging about good data processes, including policies and frameworks to support these; and fatigue.</a:t>
                      </a:r>
                    </a:p>
                  </a:txBody>
                  <a:tcPr/>
                </a:tc>
                <a:extLst>
                  <a:ext uri="{0D108BD9-81ED-4DB2-BD59-A6C34878D82A}">
                    <a16:rowId xmlns:a16="http://schemas.microsoft.com/office/drawing/2014/main" val="3210575449"/>
                  </a:ext>
                </a:extLst>
              </a:tr>
            </a:tbl>
          </a:graphicData>
        </a:graphic>
      </p:graphicFrame>
      <p:pic>
        <p:nvPicPr>
          <p:cNvPr id="5" name="Picture 4">
            <a:extLst>
              <a:ext uri="{FF2B5EF4-FFF2-40B4-BE49-F238E27FC236}">
                <a16:creationId xmlns:a16="http://schemas.microsoft.com/office/drawing/2014/main" id="{2B363F53-49CE-5F2C-B889-D89BE0807972}"/>
              </a:ext>
            </a:extLst>
          </p:cNvPr>
          <p:cNvPicPr/>
          <p:nvPr/>
        </p:nvPicPr>
        <p:blipFill>
          <a:blip r:embed="rId2">
            <a:extLst>
              <a:ext uri="{28A0092B-C50C-407E-A947-70E740481C1C}">
                <a14:useLocalDpi xmlns:a14="http://schemas.microsoft.com/office/drawing/2010/main" val="0"/>
              </a:ext>
            </a:extLst>
          </a:blip>
          <a:stretch>
            <a:fillRect/>
          </a:stretch>
        </p:blipFill>
        <p:spPr>
          <a:xfrm>
            <a:off x="0" y="3859129"/>
            <a:ext cx="1398954" cy="496687"/>
          </a:xfrm>
          <a:prstGeom prst="rect">
            <a:avLst/>
          </a:prstGeom>
        </p:spPr>
      </p:pic>
      <p:pic>
        <p:nvPicPr>
          <p:cNvPr id="6" name="Picture 5">
            <a:extLst>
              <a:ext uri="{FF2B5EF4-FFF2-40B4-BE49-F238E27FC236}">
                <a16:creationId xmlns:a16="http://schemas.microsoft.com/office/drawing/2014/main" id="{80F6D9AA-6E4B-5397-B2AE-ADD15A31C723}"/>
              </a:ext>
            </a:extLst>
          </p:cNvPr>
          <p:cNvPicPr>
            <a:picLocks noChangeAspect="1"/>
          </p:cNvPicPr>
          <p:nvPr/>
        </p:nvPicPr>
        <p:blipFill>
          <a:blip r:embed="rId3"/>
          <a:stretch>
            <a:fillRect/>
          </a:stretch>
        </p:blipFill>
        <p:spPr>
          <a:xfrm>
            <a:off x="14288" y="4392246"/>
            <a:ext cx="1398954" cy="337679"/>
          </a:xfrm>
          <a:prstGeom prst="rect">
            <a:avLst/>
          </a:prstGeom>
        </p:spPr>
      </p:pic>
    </p:spTree>
    <p:extLst>
      <p:ext uri="{BB962C8B-B14F-4D97-AF65-F5344CB8AC3E}">
        <p14:creationId xmlns:p14="http://schemas.microsoft.com/office/powerpoint/2010/main" val="17883559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3027E2-D083-DDB7-1A24-9B0595FEBE2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6F45752-5B26-F138-47B4-297B727F071F}"/>
              </a:ext>
            </a:extLst>
          </p:cNvPr>
          <p:cNvSpPr txBox="1"/>
          <p:nvPr/>
        </p:nvSpPr>
        <p:spPr>
          <a:xfrm>
            <a:off x="1743417" y="507817"/>
            <a:ext cx="7969835" cy="369332"/>
          </a:xfrm>
          <a:prstGeom prst="rect">
            <a:avLst/>
          </a:prstGeom>
          <a:noFill/>
        </p:spPr>
        <p:txBody>
          <a:bodyPr wrap="square" lIns="0" tIns="0" rIns="0" bIns="0" rtlCol="0">
            <a:spAutoFit/>
          </a:bodyPr>
          <a:lstStyle/>
          <a:p>
            <a:pPr>
              <a:spcAft>
                <a:spcPts val="150"/>
              </a:spcAft>
            </a:pPr>
            <a:r>
              <a:rPr lang="en-AU" sz="2400" b="1" i="0" dirty="0">
                <a:solidFill>
                  <a:srgbClr val="1A1918"/>
                </a:solidFill>
                <a:latin typeface="Muli ExtraBold" pitchFamily="2" charset="77"/>
                <a:cs typeface="Arial" panose="020B0604020202020204" pitchFamily="34" charset="0"/>
              </a:rPr>
              <a:t>Conclusions</a:t>
            </a:r>
            <a:endParaRPr lang="en-US" sz="2400" b="1" i="0" dirty="0">
              <a:solidFill>
                <a:srgbClr val="1A1918"/>
              </a:solidFill>
              <a:latin typeface="Muli ExtraBold" pitchFamily="2" charset="77"/>
              <a:cs typeface="Arial" panose="020B0604020202020204" pitchFamily="34" charset="0"/>
            </a:endParaRPr>
          </a:p>
        </p:txBody>
      </p:sp>
      <p:pic>
        <p:nvPicPr>
          <p:cNvPr id="5" name="Picture 4">
            <a:extLst>
              <a:ext uri="{FF2B5EF4-FFF2-40B4-BE49-F238E27FC236}">
                <a16:creationId xmlns:a16="http://schemas.microsoft.com/office/drawing/2014/main" id="{2B363F53-49CE-5F2C-B889-D89BE0807972}"/>
              </a:ext>
            </a:extLst>
          </p:cNvPr>
          <p:cNvPicPr/>
          <p:nvPr/>
        </p:nvPicPr>
        <p:blipFill>
          <a:blip r:embed="rId2">
            <a:extLst>
              <a:ext uri="{28A0092B-C50C-407E-A947-70E740481C1C}">
                <a14:useLocalDpi xmlns:a14="http://schemas.microsoft.com/office/drawing/2010/main" val="0"/>
              </a:ext>
            </a:extLst>
          </a:blip>
          <a:stretch>
            <a:fillRect/>
          </a:stretch>
        </p:blipFill>
        <p:spPr>
          <a:xfrm>
            <a:off x="0" y="3859129"/>
            <a:ext cx="1398954" cy="496687"/>
          </a:xfrm>
          <a:prstGeom prst="rect">
            <a:avLst/>
          </a:prstGeom>
        </p:spPr>
      </p:pic>
      <p:pic>
        <p:nvPicPr>
          <p:cNvPr id="6" name="Picture 5">
            <a:extLst>
              <a:ext uri="{FF2B5EF4-FFF2-40B4-BE49-F238E27FC236}">
                <a16:creationId xmlns:a16="http://schemas.microsoft.com/office/drawing/2014/main" id="{80F6D9AA-6E4B-5397-B2AE-ADD15A31C723}"/>
              </a:ext>
            </a:extLst>
          </p:cNvPr>
          <p:cNvPicPr>
            <a:picLocks noChangeAspect="1"/>
          </p:cNvPicPr>
          <p:nvPr/>
        </p:nvPicPr>
        <p:blipFill>
          <a:blip r:embed="rId3"/>
          <a:stretch>
            <a:fillRect/>
          </a:stretch>
        </p:blipFill>
        <p:spPr>
          <a:xfrm>
            <a:off x="14288" y="4392246"/>
            <a:ext cx="1398954" cy="337679"/>
          </a:xfrm>
          <a:prstGeom prst="rect">
            <a:avLst/>
          </a:prstGeom>
        </p:spPr>
      </p:pic>
      <p:sp>
        <p:nvSpPr>
          <p:cNvPr id="3" name="TextBox 2">
            <a:extLst>
              <a:ext uri="{FF2B5EF4-FFF2-40B4-BE49-F238E27FC236}">
                <a16:creationId xmlns:a16="http://schemas.microsoft.com/office/drawing/2014/main" id="{8806CD73-C304-1B28-E263-843295E50410}"/>
              </a:ext>
            </a:extLst>
          </p:cNvPr>
          <p:cNvSpPr txBox="1"/>
          <p:nvPr/>
        </p:nvSpPr>
        <p:spPr>
          <a:xfrm>
            <a:off x="1729129" y="1291686"/>
            <a:ext cx="7274123" cy="3754874"/>
          </a:xfrm>
          <a:prstGeom prst="rect">
            <a:avLst/>
          </a:prstGeom>
          <a:noFill/>
        </p:spPr>
        <p:txBody>
          <a:bodyPr wrap="square" rtlCol="0">
            <a:spAutoFit/>
          </a:bodyPr>
          <a:lstStyle/>
          <a:p>
            <a:r>
              <a:rPr lang="en-AU" sz="1400" dirty="0"/>
              <a:t>These findings from the </a:t>
            </a:r>
            <a:r>
              <a:rPr lang="en-AU" sz="1400" i="1" dirty="0"/>
              <a:t>Taking the Next Steps</a:t>
            </a:r>
            <a:r>
              <a:rPr lang="en-AU" sz="1400" dirty="0"/>
              <a:t> project will be used to inform a RoadMap for the Aboriginal health research and medical research sector in South Australia.</a:t>
            </a:r>
          </a:p>
          <a:p>
            <a:endParaRPr lang="en-AU" sz="1400" dirty="0"/>
          </a:p>
          <a:p>
            <a:r>
              <a:rPr lang="en-AU" sz="1400" dirty="0"/>
              <a:t>The RoadMap will seek not only to summarise what is already happening – by drawing on the results of the audit, survey, interviews and workshops – but also to identify:</a:t>
            </a:r>
          </a:p>
          <a:p>
            <a:pPr marL="285750" indent="-285750">
              <a:buFont typeface="Arial" panose="020B0604020202020204" pitchFamily="34" charset="0"/>
              <a:buChar char="•"/>
            </a:pPr>
            <a:r>
              <a:rPr lang="en-AU" sz="1400" dirty="0"/>
              <a:t>Areas of focus to build capacity of the health and medical research sector in conducting research with Aboriginal communities in South Australia</a:t>
            </a:r>
          </a:p>
          <a:p>
            <a:pPr marL="285750" indent="-285750">
              <a:buFont typeface="Arial" panose="020B0604020202020204" pitchFamily="34" charset="0"/>
              <a:buChar char="•"/>
            </a:pPr>
            <a:r>
              <a:rPr lang="en-AU" sz="1400" dirty="0"/>
              <a:t>Suggested actions that will contribute to achieving this</a:t>
            </a:r>
          </a:p>
          <a:p>
            <a:pPr marL="285750" indent="-285750">
              <a:buFont typeface="Arial" panose="020B0604020202020204" pitchFamily="34" charset="0"/>
              <a:buChar char="•"/>
            </a:pPr>
            <a:r>
              <a:rPr lang="en-AU" sz="1400" dirty="0"/>
              <a:t>Who needs to be involved to embed and support these actions</a:t>
            </a:r>
          </a:p>
          <a:p>
            <a:endParaRPr lang="en-AU" sz="1400" dirty="0"/>
          </a:p>
          <a:p>
            <a:r>
              <a:rPr lang="en-AU" sz="1400" dirty="0"/>
              <a:t>It is envisioned that the RoadMap will provide strategic guidance to implementing the South Australian Health and Medical Research Strategy from an Aboriginal research perspective, as well as tangible actions that organisations and researchers can achieve. </a:t>
            </a:r>
          </a:p>
          <a:p>
            <a:endParaRPr lang="en-AU" sz="1400" dirty="0"/>
          </a:p>
          <a:p>
            <a:r>
              <a:rPr lang="en-AU" sz="1400" dirty="0"/>
              <a:t>An informed and capable health and medical research sector in the effective conduct of Aboriginal Health Research will result in the South Australian Aboriginal community experiencing greater benefits from research. </a:t>
            </a:r>
          </a:p>
        </p:txBody>
      </p:sp>
    </p:spTree>
    <p:extLst>
      <p:ext uri="{BB962C8B-B14F-4D97-AF65-F5344CB8AC3E}">
        <p14:creationId xmlns:p14="http://schemas.microsoft.com/office/powerpoint/2010/main" val="571030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3027E2-D083-DDB7-1A24-9B0595FEBE2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6F45752-5B26-F138-47B4-297B727F071F}"/>
              </a:ext>
            </a:extLst>
          </p:cNvPr>
          <p:cNvSpPr txBox="1"/>
          <p:nvPr/>
        </p:nvSpPr>
        <p:spPr>
          <a:xfrm>
            <a:off x="1743417" y="507817"/>
            <a:ext cx="7969835" cy="369332"/>
          </a:xfrm>
          <a:prstGeom prst="rect">
            <a:avLst/>
          </a:prstGeom>
          <a:noFill/>
        </p:spPr>
        <p:txBody>
          <a:bodyPr wrap="square" lIns="0" tIns="0" rIns="0" bIns="0" rtlCol="0">
            <a:spAutoFit/>
          </a:bodyPr>
          <a:lstStyle/>
          <a:p>
            <a:pPr>
              <a:spcAft>
                <a:spcPts val="150"/>
              </a:spcAft>
            </a:pPr>
            <a:r>
              <a:rPr lang="en-AU" sz="2400" b="1" dirty="0">
                <a:solidFill>
                  <a:srgbClr val="1A1918"/>
                </a:solidFill>
                <a:latin typeface="Muli ExtraBold" pitchFamily="2" charset="77"/>
                <a:cs typeface="Arial" panose="020B0604020202020204" pitchFamily="34" charset="0"/>
              </a:rPr>
              <a:t>Introduction</a:t>
            </a:r>
            <a:endParaRPr lang="en-US" sz="2400" b="1" i="0" dirty="0">
              <a:solidFill>
                <a:srgbClr val="1A1918"/>
              </a:solidFill>
              <a:latin typeface="Muli ExtraBold" pitchFamily="2" charset="77"/>
              <a:cs typeface="Arial" panose="020B0604020202020204" pitchFamily="34" charset="0"/>
            </a:endParaRPr>
          </a:p>
        </p:txBody>
      </p:sp>
      <p:sp>
        <p:nvSpPr>
          <p:cNvPr id="8" name="TextBox 7">
            <a:extLst>
              <a:ext uri="{FF2B5EF4-FFF2-40B4-BE49-F238E27FC236}">
                <a16:creationId xmlns:a16="http://schemas.microsoft.com/office/drawing/2014/main" id="{D322077D-FE11-39DB-46D1-D821CF8BAA35}"/>
              </a:ext>
            </a:extLst>
          </p:cNvPr>
          <p:cNvSpPr txBox="1"/>
          <p:nvPr/>
        </p:nvSpPr>
        <p:spPr>
          <a:xfrm>
            <a:off x="5460491" y="1383136"/>
            <a:ext cx="3472494" cy="263944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AU" sz="1600" b="1" dirty="0">
                <a:latin typeface="Articulat CF Normal" pitchFamily="2" charset="77"/>
              </a:rPr>
              <a:t>Its purpose was to…</a:t>
            </a:r>
            <a:endParaRPr lang="en-AU" sz="1600" dirty="0">
              <a:latin typeface="Articulat CF Normal" pitchFamily="2" charset="77"/>
            </a:endParaRPr>
          </a:p>
          <a:p>
            <a:pPr>
              <a:lnSpc>
                <a:spcPct val="150000"/>
              </a:lnSpc>
            </a:pPr>
            <a:r>
              <a:rPr lang="en-AU" sz="1600" dirty="0">
                <a:solidFill>
                  <a:srgbClr val="231F20"/>
                </a:solidFill>
                <a:latin typeface="Articulat CF Normal" pitchFamily="2" charset="77"/>
              </a:rPr>
              <a:t>To </a:t>
            </a:r>
            <a:r>
              <a:rPr lang="en-AU" sz="1600" u="sng" dirty="0">
                <a:solidFill>
                  <a:srgbClr val="231F20"/>
                </a:solidFill>
                <a:latin typeface="Articulat CF Normal" pitchFamily="2" charset="77"/>
              </a:rPr>
              <a:t>assess the capability</a:t>
            </a:r>
            <a:r>
              <a:rPr lang="en-AU" sz="1600" dirty="0">
                <a:solidFill>
                  <a:srgbClr val="231F20"/>
                </a:solidFill>
                <a:latin typeface="Articulat CF Normal" pitchFamily="2" charset="77"/>
              </a:rPr>
              <a:t> and </a:t>
            </a:r>
            <a:r>
              <a:rPr lang="en-AU" sz="1600" u="sng" dirty="0">
                <a:solidFill>
                  <a:srgbClr val="231F20"/>
                </a:solidFill>
                <a:latin typeface="Articulat CF Normal" pitchFamily="2" charset="77"/>
              </a:rPr>
              <a:t>identify the capacity development needs </a:t>
            </a:r>
            <a:r>
              <a:rPr lang="en-AU" sz="1600" dirty="0">
                <a:solidFill>
                  <a:srgbClr val="231F20"/>
                </a:solidFill>
                <a:latin typeface="Articulat CF Normal" pitchFamily="2" charset="77"/>
              </a:rPr>
              <a:t>of the Aboriginal health and medical research sector in South Australia to respond to Aboriginal-informed research priorities and ways to conduct research.</a:t>
            </a:r>
          </a:p>
        </p:txBody>
      </p:sp>
      <p:pic>
        <p:nvPicPr>
          <p:cNvPr id="9" name="Picture 8">
            <a:extLst>
              <a:ext uri="{FF2B5EF4-FFF2-40B4-BE49-F238E27FC236}">
                <a16:creationId xmlns:a16="http://schemas.microsoft.com/office/drawing/2014/main" id="{0A13472F-A42E-916A-1470-03660C4F5E72}"/>
              </a:ext>
            </a:extLst>
          </p:cNvPr>
          <p:cNvPicPr/>
          <p:nvPr/>
        </p:nvPicPr>
        <p:blipFill>
          <a:blip r:embed="rId2">
            <a:extLst>
              <a:ext uri="{28A0092B-C50C-407E-A947-70E740481C1C}">
                <a14:useLocalDpi xmlns:a14="http://schemas.microsoft.com/office/drawing/2010/main" val="0"/>
              </a:ext>
            </a:extLst>
          </a:blip>
          <a:stretch>
            <a:fillRect/>
          </a:stretch>
        </p:blipFill>
        <p:spPr>
          <a:xfrm>
            <a:off x="0" y="3859129"/>
            <a:ext cx="1398954" cy="496687"/>
          </a:xfrm>
          <a:prstGeom prst="rect">
            <a:avLst/>
          </a:prstGeom>
        </p:spPr>
      </p:pic>
      <p:pic>
        <p:nvPicPr>
          <p:cNvPr id="12" name="Picture 11">
            <a:extLst>
              <a:ext uri="{FF2B5EF4-FFF2-40B4-BE49-F238E27FC236}">
                <a16:creationId xmlns:a16="http://schemas.microsoft.com/office/drawing/2014/main" id="{4462E6EB-1EB3-57C9-ED0F-650E88A71A3C}"/>
              </a:ext>
            </a:extLst>
          </p:cNvPr>
          <p:cNvPicPr>
            <a:picLocks noChangeAspect="1"/>
          </p:cNvPicPr>
          <p:nvPr/>
        </p:nvPicPr>
        <p:blipFill>
          <a:blip r:embed="rId3"/>
          <a:stretch>
            <a:fillRect/>
          </a:stretch>
        </p:blipFill>
        <p:spPr>
          <a:xfrm>
            <a:off x="14288" y="4392246"/>
            <a:ext cx="1398954" cy="337679"/>
          </a:xfrm>
          <a:prstGeom prst="rect">
            <a:avLst/>
          </a:prstGeom>
        </p:spPr>
      </p:pic>
      <p:sp>
        <p:nvSpPr>
          <p:cNvPr id="3" name="TextBox 2">
            <a:extLst>
              <a:ext uri="{FF2B5EF4-FFF2-40B4-BE49-F238E27FC236}">
                <a16:creationId xmlns:a16="http://schemas.microsoft.com/office/drawing/2014/main" id="{8AE7B009-F199-FB94-5F0A-BC61BE013160}"/>
              </a:ext>
            </a:extLst>
          </p:cNvPr>
          <p:cNvSpPr txBox="1"/>
          <p:nvPr/>
        </p:nvSpPr>
        <p:spPr>
          <a:xfrm>
            <a:off x="1743417" y="1383136"/>
            <a:ext cx="3717074" cy="337810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AU" sz="1600" b="1" dirty="0">
                <a:latin typeface="Articulat CF Normal" pitchFamily="2" charset="77"/>
              </a:rPr>
              <a:t>From July 2022 to June 2024</a:t>
            </a:r>
          </a:p>
          <a:p>
            <a:pPr>
              <a:lnSpc>
                <a:spcPct val="150000"/>
              </a:lnSpc>
            </a:pPr>
            <a:r>
              <a:rPr lang="en-AU" sz="1600" dirty="0">
                <a:solidFill>
                  <a:srgbClr val="231F20"/>
                </a:solidFill>
                <a:latin typeface="Articulat CF Normal" pitchFamily="2" charset="77"/>
              </a:rPr>
              <a:t>The Aboriginal Health Council of South Australia (AHCSA) and Wardliparingga Aboriginal Health Equity research team (Wardliparingga) at the South Australian Health and Medical Research Institute (SAHMRI) completed the </a:t>
            </a:r>
            <a:r>
              <a:rPr lang="en-AU" sz="1600" i="1" u="sng" dirty="0">
                <a:solidFill>
                  <a:srgbClr val="231F20"/>
                </a:solidFill>
                <a:latin typeface="Articulat CF Normal" pitchFamily="2" charset="77"/>
              </a:rPr>
              <a:t>Taking the Next Steps </a:t>
            </a:r>
            <a:r>
              <a:rPr lang="en-AU" sz="1600" dirty="0">
                <a:solidFill>
                  <a:srgbClr val="231F20"/>
                </a:solidFill>
                <a:latin typeface="Articulat CF Normal" pitchFamily="2" charset="77"/>
              </a:rPr>
              <a:t>project, funded by the AIATSIS Indigenous Research Exchange.</a:t>
            </a:r>
            <a:endParaRPr lang="en-GB" sz="1600" dirty="0">
              <a:solidFill>
                <a:srgbClr val="231F20"/>
              </a:solidFill>
              <a:latin typeface="Articulat CF Normal" pitchFamily="2" charset="77"/>
            </a:endParaRPr>
          </a:p>
        </p:txBody>
      </p:sp>
    </p:spTree>
    <p:extLst>
      <p:ext uri="{BB962C8B-B14F-4D97-AF65-F5344CB8AC3E}">
        <p14:creationId xmlns:p14="http://schemas.microsoft.com/office/powerpoint/2010/main" val="36963994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5E42F5-A5E1-0691-BE6D-6C189672ECD5}"/>
              </a:ext>
            </a:extLst>
          </p:cNvPr>
          <p:cNvSpPr txBox="1"/>
          <p:nvPr/>
        </p:nvSpPr>
        <p:spPr>
          <a:xfrm>
            <a:off x="0" y="3657600"/>
            <a:ext cx="9248274" cy="369332"/>
          </a:xfrm>
          <a:prstGeom prst="rect">
            <a:avLst/>
          </a:prstGeom>
          <a:noFill/>
        </p:spPr>
        <p:txBody>
          <a:bodyPr wrap="square" rtlCol="0">
            <a:spAutoFit/>
          </a:bodyPr>
          <a:lstStyle/>
          <a:p>
            <a:pPr algn="ctr"/>
            <a:r>
              <a:rPr lang="en-AU" dirty="0">
                <a:solidFill>
                  <a:schemeClr val="bg1"/>
                </a:solidFill>
              </a:rPr>
              <a:t>This research was funded by AIATSIS Indigenous Research Exchange (EO278-20210721).</a:t>
            </a:r>
          </a:p>
        </p:txBody>
      </p:sp>
      <p:pic>
        <p:nvPicPr>
          <p:cNvPr id="3" name="Picture 2">
            <a:extLst>
              <a:ext uri="{FF2B5EF4-FFF2-40B4-BE49-F238E27FC236}">
                <a16:creationId xmlns:a16="http://schemas.microsoft.com/office/drawing/2014/main" id="{B0C3F11A-B3FA-F59C-233D-4F298B7DC826}"/>
              </a:ext>
            </a:extLst>
          </p:cNvPr>
          <p:cNvPicPr/>
          <p:nvPr/>
        </p:nvPicPr>
        <p:blipFill>
          <a:blip r:embed="rId2">
            <a:extLst>
              <a:ext uri="{28A0092B-C50C-407E-A947-70E740481C1C}">
                <a14:useLocalDpi xmlns:a14="http://schemas.microsoft.com/office/drawing/2010/main" val="0"/>
              </a:ext>
            </a:extLst>
          </a:blip>
          <a:stretch>
            <a:fillRect/>
          </a:stretch>
        </p:blipFill>
        <p:spPr>
          <a:xfrm>
            <a:off x="4844265" y="1977317"/>
            <a:ext cx="3035711" cy="860751"/>
          </a:xfrm>
          <a:prstGeom prst="rect">
            <a:avLst/>
          </a:prstGeom>
          <a:solidFill>
            <a:schemeClr val="bg1"/>
          </a:solidFill>
        </p:spPr>
      </p:pic>
      <p:pic>
        <p:nvPicPr>
          <p:cNvPr id="4" name="Picture 3">
            <a:extLst>
              <a:ext uri="{FF2B5EF4-FFF2-40B4-BE49-F238E27FC236}">
                <a16:creationId xmlns:a16="http://schemas.microsoft.com/office/drawing/2014/main" id="{B693FA33-47AE-A643-F009-D65C17374CC4}"/>
              </a:ext>
            </a:extLst>
          </p:cNvPr>
          <p:cNvPicPr>
            <a:picLocks noChangeAspect="1"/>
          </p:cNvPicPr>
          <p:nvPr/>
        </p:nvPicPr>
        <p:blipFill>
          <a:blip r:embed="rId3"/>
          <a:stretch>
            <a:fillRect/>
          </a:stretch>
        </p:blipFill>
        <p:spPr>
          <a:xfrm>
            <a:off x="1278310" y="1977318"/>
            <a:ext cx="3565955" cy="860749"/>
          </a:xfrm>
          <a:prstGeom prst="rect">
            <a:avLst/>
          </a:prstGeom>
        </p:spPr>
      </p:pic>
    </p:spTree>
    <p:extLst>
      <p:ext uri="{BB962C8B-B14F-4D97-AF65-F5344CB8AC3E}">
        <p14:creationId xmlns:p14="http://schemas.microsoft.com/office/powerpoint/2010/main" val="2951007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3027E2-D083-DDB7-1A24-9B0595FEBE2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6F45752-5B26-F138-47B4-297B727F071F}"/>
              </a:ext>
            </a:extLst>
          </p:cNvPr>
          <p:cNvSpPr txBox="1"/>
          <p:nvPr/>
        </p:nvSpPr>
        <p:spPr>
          <a:xfrm>
            <a:off x="1743417" y="507817"/>
            <a:ext cx="7969835" cy="369332"/>
          </a:xfrm>
          <a:prstGeom prst="rect">
            <a:avLst/>
          </a:prstGeom>
          <a:noFill/>
        </p:spPr>
        <p:txBody>
          <a:bodyPr wrap="square" lIns="0" tIns="0" rIns="0" bIns="0" rtlCol="0">
            <a:spAutoFit/>
          </a:bodyPr>
          <a:lstStyle/>
          <a:p>
            <a:pPr>
              <a:spcAft>
                <a:spcPts val="150"/>
              </a:spcAft>
            </a:pPr>
            <a:r>
              <a:rPr lang="en-AU" sz="2400" b="1" i="0" dirty="0">
                <a:solidFill>
                  <a:srgbClr val="1A1918"/>
                </a:solidFill>
                <a:latin typeface="Muli ExtraBold" pitchFamily="2" charset="77"/>
                <a:cs typeface="Arial" panose="020B0604020202020204" pitchFamily="34" charset="0"/>
              </a:rPr>
              <a:t>Background: Building on </a:t>
            </a:r>
            <a:r>
              <a:rPr lang="en-AU" sz="2400" b="1" i="1" dirty="0">
                <a:solidFill>
                  <a:srgbClr val="1A1918"/>
                </a:solidFill>
                <a:latin typeface="Muli ExtraBold" pitchFamily="2" charset="77"/>
                <a:cs typeface="Arial" panose="020B0604020202020204" pitchFamily="34" charset="0"/>
              </a:rPr>
              <a:t>Next Steps</a:t>
            </a:r>
            <a:r>
              <a:rPr lang="en-AU" sz="2400" b="1" dirty="0">
                <a:solidFill>
                  <a:srgbClr val="1A1918"/>
                </a:solidFill>
                <a:latin typeface="Muli ExtraBold" pitchFamily="2" charset="77"/>
                <a:cs typeface="Arial" panose="020B0604020202020204" pitchFamily="34" charset="0"/>
              </a:rPr>
              <a:t> and the Accord</a:t>
            </a:r>
            <a:endParaRPr lang="en-US" sz="2400" b="1" i="0" dirty="0">
              <a:solidFill>
                <a:srgbClr val="1A1918"/>
              </a:solidFill>
              <a:latin typeface="Muli ExtraBold" pitchFamily="2" charset="77"/>
              <a:cs typeface="Arial" panose="020B0604020202020204" pitchFamily="34" charset="0"/>
            </a:endParaRPr>
          </a:p>
        </p:txBody>
      </p:sp>
      <p:pic>
        <p:nvPicPr>
          <p:cNvPr id="7" name="Picture 6">
            <a:extLst>
              <a:ext uri="{FF2B5EF4-FFF2-40B4-BE49-F238E27FC236}">
                <a16:creationId xmlns:a16="http://schemas.microsoft.com/office/drawing/2014/main" id="{F981A5C9-5BFE-A9FA-4D3F-3B36A0E05F06}"/>
              </a:ext>
            </a:extLst>
          </p:cNvPr>
          <p:cNvPicPr>
            <a:picLocks noChangeAspect="1"/>
          </p:cNvPicPr>
          <p:nvPr/>
        </p:nvPicPr>
        <p:blipFill>
          <a:blip r:embed="rId2"/>
          <a:stretch>
            <a:fillRect/>
          </a:stretch>
        </p:blipFill>
        <p:spPr>
          <a:xfrm>
            <a:off x="1743417" y="1273908"/>
            <a:ext cx="3717074" cy="3869592"/>
          </a:xfrm>
          <a:prstGeom prst="rect">
            <a:avLst/>
          </a:prstGeom>
        </p:spPr>
      </p:pic>
      <p:sp>
        <p:nvSpPr>
          <p:cNvPr id="8" name="TextBox 7">
            <a:extLst>
              <a:ext uri="{FF2B5EF4-FFF2-40B4-BE49-F238E27FC236}">
                <a16:creationId xmlns:a16="http://schemas.microsoft.com/office/drawing/2014/main" id="{D322077D-FE11-39DB-46D1-D821CF8BAA35}"/>
              </a:ext>
            </a:extLst>
          </p:cNvPr>
          <p:cNvSpPr txBox="1"/>
          <p:nvPr/>
        </p:nvSpPr>
        <p:spPr>
          <a:xfrm>
            <a:off x="5460491" y="1273908"/>
            <a:ext cx="3472494" cy="310110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AU" sz="1200" b="1" u="sng" dirty="0">
                <a:latin typeface="Articulat CF Normal" pitchFamily="2" charset="77"/>
              </a:rPr>
              <a:t>Next Steps </a:t>
            </a:r>
            <a:r>
              <a:rPr lang="en-AU" sz="1200" b="1" dirty="0">
                <a:latin typeface="Articulat CF Normal" pitchFamily="2" charset="77"/>
              </a:rPr>
              <a:t>project (King &amp; Brown, 2015)</a:t>
            </a:r>
          </a:p>
          <a:p>
            <a:pPr marL="742950" lvl="1" indent="-285750">
              <a:lnSpc>
                <a:spcPct val="150000"/>
              </a:lnSpc>
              <a:buFont typeface="Arial" panose="020B0604020202020204" pitchFamily="34" charset="0"/>
              <a:buChar char="•"/>
            </a:pPr>
            <a:r>
              <a:rPr lang="en-AU" sz="1600" dirty="0">
                <a:latin typeface="Articulat CF Normal" pitchFamily="2" charset="77"/>
              </a:rPr>
              <a:t>Identified</a:t>
            </a:r>
            <a:r>
              <a:rPr lang="en-US" sz="1600" dirty="0">
                <a:latin typeface="Articulat CF Normal" pitchFamily="2" charset="77"/>
              </a:rPr>
              <a:t> research priorities for South Australia</a:t>
            </a:r>
          </a:p>
          <a:p>
            <a:pPr marL="742950" lvl="1" indent="-285750">
              <a:lnSpc>
                <a:spcPct val="150000"/>
              </a:lnSpc>
              <a:buFont typeface="Arial" panose="020B0604020202020204" pitchFamily="34" charset="0"/>
              <a:buChar char="•"/>
            </a:pPr>
            <a:endParaRPr lang="en-AU" sz="1600" dirty="0">
              <a:latin typeface="Articulat CF Normal" pitchFamily="2" charset="77"/>
            </a:endParaRPr>
          </a:p>
          <a:p>
            <a:pPr marL="285750" indent="-285750">
              <a:lnSpc>
                <a:spcPct val="150000"/>
              </a:lnSpc>
              <a:buFont typeface="Arial" panose="020B0604020202020204" pitchFamily="34" charset="0"/>
              <a:buChar char="•"/>
            </a:pPr>
            <a:r>
              <a:rPr lang="en-US" sz="1200" b="1" dirty="0">
                <a:solidFill>
                  <a:srgbClr val="231F20"/>
                </a:solidFill>
                <a:latin typeface="Articulat CF Normal" pitchFamily="2" charset="77"/>
              </a:rPr>
              <a:t>South Australian Aboriginal Health Research </a:t>
            </a:r>
            <a:r>
              <a:rPr lang="en-US" sz="1200" b="1" u="sng" dirty="0">
                <a:solidFill>
                  <a:srgbClr val="231F20"/>
                </a:solidFill>
                <a:latin typeface="Articulat CF Normal" pitchFamily="2" charset="77"/>
              </a:rPr>
              <a:t>Accord</a:t>
            </a:r>
            <a:r>
              <a:rPr lang="en-US" sz="1200" b="1" dirty="0">
                <a:solidFill>
                  <a:srgbClr val="231F20"/>
                </a:solidFill>
                <a:latin typeface="Articulat CF Normal" pitchFamily="2" charset="77"/>
              </a:rPr>
              <a:t> (Wardliparingga, 2014)</a:t>
            </a:r>
          </a:p>
          <a:p>
            <a:pPr marL="742950" lvl="1" indent="-285750">
              <a:lnSpc>
                <a:spcPct val="150000"/>
              </a:lnSpc>
              <a:buFont typeface="Arial" panose="020B0604020202020204" pitchFamily="34" charset="0"/>
              <a:buChar char="•"/>
            </a:pPr>
            <a:r>
              <a:rPr lang="en-US" sz="1600" dirty="0">
                <a:solidFill>
                  <a:srgbClr val="231F20"/>
                </a:solidFill>
                <a:latin typeface="Articulat CF Normal" pitchFamily="2" charset="77"/>
              </a:rPr>
              <a:t>Identified nine principles for conducting Aboriginal health research</a:t>
            </a:r>
            <a:endParaRPr lang="en-GB" sz="1600" dirty="0">
              <a:solidFill>
                <a:srgbClr val="231F20"/>
              </a:solidFill>
              <a:latin typeface="Articulat CF Normal" pitchFamily="2" charset="77"/>
            </a:endParaRPr>
          </a:p>
        </p:txBody>
      </p:sp>
      <p:pic>
        <p:nvPicPr>
          <p:cNvPr id="9" name="Picture 8">
            <a:extLst>
              <a:ext uri="{FF2B5EF4-FFF2-40B4-BE49-F238E27FC236}">
                <a16:creationId xmlns:a16="http://schemas.microsoft.com/office/drawing/2014/main" id="{0A13472F-A42E-916A-1470-03660C4F5E72}"/>
              </a:ext>
            </a:extLst>
          </p:cNvPr>
          <p:cNvPicPr/>
          <p:nvPr/>
        </p:nvPicPr>
        <p:blipFill>
          <a:blip r:embed="rId3">
            <a:extLst>
              <a:ext uri="{28A0092B-C50C-407E-A947-70E740481C1C}">
                <a14:useLocalDpi xmlns:a14="http://schemas.microsoft.com/office/drawing/2010/main" val="0"/>
              </a:ext>
            </a:extLst>
          </a:blip>
          <a:stretch>
            <a:fillRect/>
          </a:stretch>
        </p:blipFill>
        <p:spPr>
          <a:xfrm>
            <a:off x="0" y="3859129"/>
            <a:ext cx="1398954" cy="496687"/>
          </a:xfrm>
          <a:prstGeom prst="rect">
            <a:avLst/>
          </a:prstGeom>
        </p:spPr>
      </p:pic>
      <p:pic>
        <p:nvPicPr>
          <p:cNvPr id="12" name="Picture 11">
            <a:extLst>
              <a:ext uri="{FF2B5EF4-FFF2-40B4-BE49-F238E27FC236}">
                <a16:creationId xmlns:a16="http://schemas.microsoft.com/office/drawing/2014/main" id="{4462E6EB-1EB3-57C9-ED0F-650E88A71A3C}"/>
              </a:ext>
            </a:extLst>
          </p:cNvPr>
          <p:cNvPicPr>
            <a:picLocks noChangeAspect="1"/>
          </p:cNvPicPr>
          <p:nvPr/>
        </p:nvPicPr>
        <p:blipFill>
          <a:blip r:embed="rId4"/>
          <a:stretch>
            <a:fillRect/>
          </a:stretch>
        </p:blipFill>
        <p:spPr>
          <a:xfrm>
            <a:off x="14288" y="4392246"/>
            <a:ext cx="1398954" cy="337679"/>
          </a:xfrm>
          <a:prstGeom prst="rect">
            <a:avLst/>
          </a:prstGeom>
        </p:spPr>
      </p:pic>
    </p:spTree>
    <p:extLst>
      <p:ext uri="{BB962C8B-B14F-4D97-AF65-F5344CB8AC3E}">
        <p14:creationId xmlns:p14="http://schemas.microsoft.com/office/powerpoint/2010/main" val="500426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9C56D4-6CF0-DF4A-893F-220E9F26062B}"/>
              </a:ext>
            </a:extLst>
          </p:cNvPr>
          <p:cNvSpPr txBox="1"/>
          <p:nvPr/>
        </p:nvSpPr>
        <p:spPr>
          <a:xfrm>
            <a:off x="1743417" y="507817"/>
            <a:ext cx="7969835" cy="369332"/>
          </a:xfrm>
          <a:prstGeom prst="rect">
            <a:avLst/>
          </a:prstGeom>
          <a:noFill/>
        </p:spPr>
        <p:txBody>
          <a:bodyPr wrap="square" lIns="0" tIns="0" rIns="0" bIns="0" rtlCol="0">
            <a:spAutoFit/>
          </a:bodyPr>
          <a:lstStyle/>
          <a:p>
            <a:pPr>
              <a:spcAft>
                <a:spcPts val="150"/>
              </a:spcAft>
            </a:pPr>
            <a:r>
              <a:rPr lang="en-AU" sz="2400" b="1" i="0" dirty="0">
                <a:solidFill>
                  <a:srgbClr val="1A1918"/>
                </a:solidFill>
                <a:latin typeface="Muli ExtraBold" pitchFamily="2" charset="77"/>
                <a:cs typeface="Arial" panose="020B0604020202020204" pitchFamily="34" charset="0"/>
              </a:rPr>
              <a:t>Study Objectives</a:t>
            </a:r>
            <a:endParaRPr lang="en-US" sz="2400" b="1" i="0" dirty="0">
              <a:solidFill>
                <a:srgbClr val="1A1918"/>
              </a:solidFill>
              <a:latin typeface="Muli ExtraBold" pitchFamily="2" charset="77"/>
              <a:cs typeface="Arial" panose="020B0604020202020204" pitchFamily="34" charset="0"/>
            </a:endParaRPr>
          </a:p>
        </p:txBody>
      </p:sp>
      <p:sp>
        <p:nvSpPr>
          <p:cNvPr id="3" name="TextBox 2">
            <a:extLst>
              <a:ext uri="{FF2B5EF4-FFF2-40B4-BE49-F238E27FC236}">
                <a16:creationId xmlns:a16="http://schemas.microsoft.com/office/drawing/2014/main" id="{1218B5F8-700F-CD4E-81B7-F42B6EB4D97A}"/>
              </a:ext>
            </a:extLst>
          </p:cNvPr>
          <p:cNvSpPr txBox="1"/>
          <p:nvPr/>
        </p:nvSpPr>
        <p:spPr>
          <a:xfrm>
            <a:off x="1743417" y="1417114"/>
            <a:ext cx="3426603" cy="1582421"/>
          </a:xfrm>
          <a:prstGeom prst="rect">
            <a:avLst/>
          </a:prstGeom>
          <a:noFill/>
        </p:spPr>
        <p:txBody>
          <a:bodyPr wrap="square" lIns="0" tIns="0" rIns="0" bIns="0" rtlCol="0">
            <a:spAutoFit/>
          </a:bodyPr>
          <a:lstStyle/>
          <a:p>
            <a:pPr marL="285750" indent="-285750">
              <a:lnSpc>
                <a:spcPct val="150000"/>
              </a:lnSpc>
              <a:buFont typeface="Arial" panose="020B0604020202020204" pitchFamily="34" charset="0"/>
              <a:buChar char="•"/>
            </a:pPr>
            <a:r>
              <a:rPr lang="en-AU" sz="1400" b="1" dirty="0">
                <a:latin typeface="Articulat CF Normal" pitchFamily="2" charset="77"/>
              </a:rPr>
              <a:t>TO</a:t>
            </a:r>
            <a:r>
              <a:rPr lang="en-AU" sz="1400" dirty="0">
                <a:latin typeface="Articulat CF Normal" pitchFamily="2" charset="77"/>
              </a:rPr>
              <a:t> build capacity of the health and medical research sector in conducting research effectively with Aboriginal research collaborators, participants and beneficiaries</a:t>
            </a:r>
          </a:p>
        </p:txBody>
      </p:sp>
      <p:sp>
        <p:nvSpPr>
          <p:cNvPr id="4" name="TextBox 3">
            <a:extLst>
              <a:ext uri="{FF2B5EF4-FFF2-40B4-BE49-F238E27FC236}">
                <a16:creationId xmlns:a16="http://schemas.microsoft.com/office/drawing/2014/main" id="{2249C2C8-AECB-204F-B47F-DDBA6E280E42}"/>
              </a:ext>
            </a:extLst>
          </p:cNvPr>
          <p:cNvSpPr txBox="1"/>
          <p:nvPr/>
        </p:nvSpPr>
        <p:spPr>
          <a:xfrm>
            <a:off x="5494006" y="1417114"/>
            <a:ext cx="3426603" cy="1905586"/>
          </a:xfrm>
          <a:prstGeom prst="rect">
            <a:avLst/>
          </a:prstGeom>
          <a:noFill/>
        </p:spPr>
        <p:txBody>
          <a:bodyPr wrap="square" lIns="0" tIns="0" rIns="0" bIns="0" rtlCol="0">
            <a:spAutoFit/>
          </a:bodyPr>
          <a:lstStyle/>
          <a:p>
            <a:pPr marL="285750" indent="-285750">
              <a:lnSpc>
                <a:spcPct val="150000"/>
              </a:lnSpc>
              <a:buFont typeface="Arial" panose="020B0604020202020204" pitchFamily="34" charset="0"/>
              <a:buChar char="•"/>
            </a:pPr>
            <a:r>
              <a:rPr lang="en-US" sz="1400" b="1" dirty="0">
                <a:solidFill>
                  <a:srgbClr val="231F20"/>
                </a:solidFill>
                <a:latin typeface="Articulat CF Normal" pitchFamily="2" charset="77"/>
              </a:rPr>
              <a:t>BY</a:t>
            </a:r>
            <a:r>
              <a:rPr lang="en-US" sz="1400" dirty="0">
                <a:solidFill>
                  <a:srgbClr val="231F20"/>
                </a:solidFill>
                <a:latin typeface="Articulat CF Normal" pitchFamily="2" charset="77"/>
              </a:rPr>
              <a:t> </a:t>
            </a:r>
            <a:r>
              <a:rPr lang="en-AU" sz="1400" dirty="0">
                <a:solidFill>
                  <a:srgbClr val="231F20"/>
                </a:solidFill>
                <a:latin typeface="Articulat CF Normal" pitchFamily="2" charset="77"/>
              </a:rPr>
              <a:t>developing a co-informed RoadMap that provides direction on the areas of focus to strengthen the</a:t>
            </a:r>
            <a:r>
              <a:rPr lang="en-US" sz="1400" dirty="0">
                <a:solidFill>
                  <a:srgbClr val="231F20"/>
                </a:solidFill>
                <a:latin typeface="Articulat CF Normal" pitchFamily="2" charset="77"/>
              </a:rPr>
              <a:t> sector’s ability to respond to Aboriginal priorities and apply Aboriginal principles for conducting research</a:t>
            </a:r>
          </a:p>
        </p:txBody>
      </p:sp>
      <p:pic>
        <p:nvPicPr>
          <p:cNvPr id="6" name="Picture 5">
            <a:extLst>
              <a:ext uri="{FF2B5EF4-FFF2-40B4-BE49-F238E27FC236}">
                <a16:creationId xmlns:a16="http://schemas.microsoft.com/office/drawing/2014/main" id="{58AAC3D1-AF54-E88B-74A8-1574804C976E}"/>
              </a:ext>
            </a:extLst>
          </p:cNvPr>
          <p:cNvPicPr/>
          <p:nvPr/>
        </p:nvPicPr>
        <p:blipFill>
          <a:blip r:embed="rId2">
            <a:extLst>
              <a:ext uri="{28A0092B-C50C-407E-A947-70E740481C1C}">
                <a14:useLocalDpi xmlns:a14="http://schemas.microsoft.com/office/drawing/2010/main" val="0"/>
              </a:ext>
            </a:extLst>
          </a:blip>
          <a:stretch>
            <a:fillRect/>
          </a:stretch>
        </p:blipFill>
        <p:spPr>
          <a:xfrm>
            <a:off x="0" y="3859129"/>
            <a:ext cx="1398954" cy="496687"/>
          </a:xfrm>
          <a:prstGeom prst="rect">
            <a:avLst/>
          </a:prstGeom>
        </p:spPr>
      </p:pic>
      <p:pic>
        <p:nvPicPr>
          <p:cNvPr id="7" name="Picture 6">
            <a:extLst>
              <a:ext uri="{FF2B5EF4-FFF2-40B4-BE49-F238E27FC236}">
                <a16:creationId xmlns:a16="http://schemas.microsoft.com/office/drawing/2014/main" id="{0A3B8585-34F1-F23B-89C2-CC50E007F682}"/>
              </a:ext>
            </a:extLst>
          </p:cNvPr>
          <p:cNvPicPr>
            <a:picLocks noChangeAspect="1"/>
          </p:cNvPicPr>
          <p:nvPr/>
        </p:nvPicPr>
        <p:blipFill>
          <a:blip r:embed="rId3"/>
          <a:stretch>
            <a:fillRect/>
          </a:stretch>
        </p:blipFill>
        <p:spPr>
          <a:xfrm>
            <a:off x="14288" y="4392246"/>
            <a:ext cx="1398954" cy="337679"/>
          </a:xfrm>
          <a:prstGeom prst="rect">
            <a:avLst/>
          </a:prstGeom>
        </p:spPr>
      </p:pic>
    </p:spTree>
    <p:extLst>
      <p:ext uri="{BB962C8B-B14F-4D97-AF65-F5344CB8AC3E}">
        <p14:creationId xmlns:p14="http://schemas.microsoft.com/office/powerpoint/2010/main" val="2429767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3027E2-D083-DDB7-1A24-9B0595FEBE2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6F45752-5B26-F138-47B4-297B727F071F}"/>
              </a:ext>
            </a:extLst>
          </p:cNvPr>
          <p:cNvSpPr txBox="1"/>
          <p:nvPr/>
        </p:nvSpPr>
        <p:spPr>
          <a:xfrm>
            <a:off x="1743417" y="507817"/>
            <a:ext cx="7969835" cy="369332"/>
          </a:xfrm>
          <a:prstGeom prst="rect">
            <a:avLst/>
          </a:prstGeom>
          <a:noFill/>
        </p:spPr>
        <p:txBody>
          <a:bodyPr wrap="square" lIns="0" tIns="0" rIns="0" bIns="0" rtlCol="0">
            <a:spAutoFit/>
          </a:bodyPr>
          <a:lstStyle/>
          <a:p>
            <a:pPr>
              <a:spcAft>
                <a:spcPts val="150"/>
              </a:spcAft>
            </a:pPr>
            <a:r>
              <a:rPr lang="en-AU" sz="2400" b="1" i="0" dirty="0">
                <a:solidFill>
                  <a:srgbClr val="1A1918"/>
                </a:solidFill>
                <a:latin typeface="Muli ExtraBold" pitchFamily="2" charset="77"/>
                <a:cs typeface="Arial" panose="020B0604020202020204" pitchFamily="34" charset="0"/>
              </a:rPr>
              <a:t>Methods</a:t>
            </a:r>
            <a:endParaRPr lang="en-US" sz="2400" b="1" i="0" dirty="0">
              <a:solidFill>
                <a:srgbClr val="1A1918"/>
              </a:solidFill>
              <a:latin typeface="Muli ExtraBold" pitchFamily="2" charset="77"/>
              <a:cs typeface="Arial" panose="020B0604020202020204" pitchFamily="34" charset="0"/>
            </a:endParaRPr>
          </a:p>
        </p:txBody>
      </p:sp>
      <p:pic>
        <p:nvPicPr>
          <p:cNvPr id="5" name="Picture 4">
            <a:extLst>
              <a:ext uri="{FF2B5EF4-FFF2-40B4-BE49-F238E27FC236}">
                <a16:creationId xmlns:a16="http://schemas.microsoft.com/office/drawing/2014/main" id="{877D34D7-9828-CF42-B7CF-3D34B341C660}"/>
              </a:ext>
            </a:extLst>
          </p:cNvPr>
          <p:cNvPicPr/>
          <p:nvPr/>
        </p:nvPicPr>
        <p:blipFill>
          <a:blip r:embed="rId2">
            <a:extLst>
              <a:ext uri="{28A0092B-C50C-407E-A947-70E740481C1C}">
                <a14:useLocalDpi xmlns:a14="http://schemas.microsoft.com/office/drawing/2010/main" val="0"/>
              </a:ext>
            </a:extLst>
          </a:blip>
          <a:stretch>
            <a:fillRect/>
          </a:stretch>
        </p:blipFill>
        <p:spPr>
          <a:xfrm>
            <a:off x="0" y="3859129"/>
            <a:ext cx="1398954" cy="496687"/>
          </a:xfrm>
          <a:prstGeom prst="rect">
            <a:avLst/>
          </a:prstGeom>
        </p:spPr>
      </p:pic>
      <p:pic>
        <p:nvPicPr>
          <p:cNvPr id="6" name="Picture 5">
            <a:extLst>
              <a:ext uri="{FF2B5EF4-FFF2-40B4-BE49-F238E27FC236}">
                <a16:creationId xmlns:a16="http://schemas.microsoft.com/office/drawing/2014/main" id="{73DE4AF3-4723-3A07-826A-DD1D23BD5F2B}"/>
              </a:ext>
            </a:extLst>
          </p:cNvPr>
          <p:cNvPicPr>
            <a:picLocks noChangeAspect="1"/>
          </p:cNvPicPr>
          <p:nvPr/>
        </p:nvPicPr>
        <p:blipFill>
          <a:blip r:embed="rId3"/>
          <a:stretch>
            <a:fillRect/>
          </a:stretch>
        </p:blipFill>
        <p:spPr>
          <a:xfrm>
            <a:off x="14288" y="4392246"/>
            <a:ext cx="1398954" cy="337679"/>
          </a:xfrm>
          <a:prstGeom prst="rect">
            <a:avLst/>
          </a:prstGeom>
        </p:spPr>
      </p:pic>
      <p:pic>
        <p:nvPicPr>
          <p:cNvPr id="3" name="Picture 2">
            <a:extLst>
              <a:ext uri="{FF2B5EF4-FFF2-40B4-BE49-F238E27FC236}">
                <a16:creationId xmlns:a16="http://schemas.microsoft.com/office/drawing/2014/main" id="{518AF5AF-C1E1-98EE-C511-FBE038A76036}"/>
              </a:ext>
            </a:extLst>
          </p:cNvPr>
          <p:cNvPicPr>
            <a:picLocks noChangeAspect="1"/>
          </p:cNvPicPr>
          <p:nvPr/>
        </p:nvPicPr>
        <p:blipFill>
          <a:blip r:embed="rId4"/>
          <a:stretch>
            <a:fillRect/>
          </a:stretch>
        </p:blipFill>
        <p:spPr>
          <a:xfrm>
            <a:off x="1951574" y="1206386"/>
            <a:ext cx="6878139" cy="3868953"/>
          </a:xfrm>
          <a:prstGeom prst="rect">
            <a:avLst/>
          </a:prstGeom>
        </p:spPr>
      </p:pic>
    </p:spTree>
    <p:extLst>
      <p:ext uri="{BB962C8B-B14F-4D97-AF65-F5344CB8AC3E}">
        <p14:creationId xmlns:p14="http://schemas.microsoft.com/office/powerpoint/2010/main" val="421279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3027E2-D083-DDB7-1A24-9B0595FEBE2E}"/>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5CD931D3-6D14-9A48-D626-AD4951B28F22}"/>
              </a:ext>
            </a:extLst>
          </p:cNvPr>
          <p:cNvSpPr txBox="1"/>
          <p:nvPr/>
        </p:nvSpPr>
        <p:spPr>
          <a:xfrm>
            <a:off x="1743417" y="507817"/>
            <a:ext cx="7969835" cy="369332"/>
          </a:xfrm>
          <a:prstGeom prst="rect">
            <a:avLst/>
          </a:prstGeom>
          <a:noFill/>
        </p:spPr>
        <p:txBody>
          <a:bodyPr wrap="square" lIns="0" tIns="0" rIns="0" bIns="0" rtlCol="0">
            <a:spAutoFit/>
          </a:bodyPr>
          <a:lstStyle/>
          <a:p>
            <a:pPr>
              <a:spcAft>
                <a:spcPts val="150"/>
              </a:spcAft>
            </a:pPr>
            <a:r>
              <a:rPr lang="en-AU" sz="2400" b="1" i="0" dirty="0">
                <a:solidFill>
                  <a:srgbClr val="1A1918"/>
                </a:solidFill>
                <a:latin typeface="Muli ExtraBold" pitchFamily="2" charset="77"/>
                <a:cs typeface="Arial" panose="020B0604020202020204" pitchFamily="34" charset="0"/>
              </a:rPr>
              <a:t>Summary of Key Findings: Audit, Survey, Interviews</a:t>
            </a:r>
            <a:endParaRPr lang="en-US" sz="2400" b="1" i="0" dirty="0">
              <a:solidFill>
                <a:srgbClr val="1A1918"/>
              </a:solidFill>
              <a:latin typeface="Muli ExtraBold" pitchFamily="2" charset="77"/>
              <a:cs typeface="Arial" panose="020B0604020202020204" pitchFamily="34" charset="0"/>
            </a:endParaRPr>
          </a:p>
        </p:txBody>
      </p:sp>
      <p:pic>
        <p:nvPicPr>
          <p:cNvPr id="12" name="Picture 11">
            <a:extLst>
              <a:ext uri="{FF2B5EF4-FFF2-40B4-BE49-F238E27FC236}">
                <a16:creationId xmlns:a16="http://schemas.microsoft.com/office/drawing/2014/main" id="{EDC925D3-FF0E-5440-D290-64783B579B76}"/>
              </a:ext>
            </a:extLst>
          </p:cNvPr>
          <p:cNvPicPr/>
          <p:nvPr/>
        </p:nvPicPr>
        <p:blipFill>
          <a:blip r:embed="rId2">
            <a:extLst>
              <a:ext uri="{28A0092B-C50C-407E-A947-70E740481C1C}">
                <a14:useLocalDpi xmlns:a14="http://schemas.microsoft.com/office/drawing/2010/main" val="0"/>
              </a:ext>
            </a:extLst>
          </a:blip>
          <a:stretch>
            <a:fillRect/>
          </a:stretch>
        </p:blipFill>
        <p:spPr>
          <a:xfrm>
            <a:off x="0" y="3859129"/>
            <a:ext cx="1398954" cy="496687"/>
          </a:xfrm>
          <a:prstGeom prst="rect">
            <a:avLst/>
          </a:prstGeom>
        </p:spPr>
      </p:pic>
      <p:pic>
        <p:nvPicPr>
          <p:cNvPr id="13" name="Picture 12">
            <a:extLst>
              <a:ext uri="{FF2B5EF4-FFF2-40B4-BE49-F238E27FC236}">
                <a16:creationId xmlns:a16="http://schemas.microsoft.com/office/drawing/2014/main" id="{ACC832E1-2202-1AF0-61FC-76A02BAB52FC}"/>
              </a:ext>
            </a:extLst>
          </p:cNvPr>
          <p:cNvPicPr>
            <a:picLocks noChangeAspect="1"/>
          </p:cNvPicPr>
          <p:nvPr/>
        </p:nvPicPr>
        <p:blipFill>
          <a:blip r:embed="rId3"/>
          <a:stretch>
            <a:fillRect/>
          </a:stretch>
        </p:blipFill>
        <p:spPr>
          <a:xfrm>
            <a:off x="14288" y="4392246"/>
            <a:ext cx="1398954" cy="337679"/>
          </a:xfrm>
          <a:prstGeom prst="rect">
            <a:avLst/>
          </a:prstGeom>
        </p:spPr>
      </p:pic>
      <p:pic>
        <p:nvPicPr>
          <p:cNvPr id="2" name="Picture 1">
            <a:extLst>
              <a:ext uri="{FF2B5EF4-FFF2-40B4-BE49-F238E27FC236}">
                <a16:creationId xmlns:a16="http://schemas.microsoft.com/office/drawing/2014/main" id="{EE81DB00-70FA-8D5C-41C4-147279C64540}"/>
              </a:ext>
            </a:extLst>
          </p:cNvPr>
          <p:cNvPicPr>
            <a:picLocks noChangeAspect="1"/>
          </p:cNvPicPr>
          <p:nvPr/>
        </p:nvPicPr>
        <p:blipFill>
          <a:blip r:embed="rId4"/>
          <a:stretch>
            <a:fillRect/>
          </a:stretch>
        </p:blipFill>
        <p:spPr>
          <a:xfrm>
            <a:off x="1577130" y="1543003"/>
            <a:ext cx="7566870" cy="2599241"/>
          </a:xfrm>
          <a:prstGeom prst="rect">
            <a:avLst/>
          </a:prstGeom>
        </p:spPr>
      </p:pic>
    </p:spTree>
    <p:extLst>
      <p:ext uri="{BB962C8B-B14F-4D97-AF65-F5344CB8AC3E}">
        <p14:creationId xmlns:p14="http://schemas.microsoft.com/office/powerpoint/2010/main" val="4066414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92CD25-98D9-FDCE-2624-2D7C49A8932A}"/>
              </a:ext>
            </a:extLst>
          </p:cNvPr>
          <p:cNvSpPr txBox="1"/>
          <p:nvPr/>
        </p:nvSpPr>
        <p:spPr>
          <a:xfrm>
            <a:off x="2383692" y="1344246"/>
            <a:ext cx="5799016" cy="1292662"/>
          </a:xfrm>
          <a:prstGeom prst="rect">
            <a:avLst/>
          </a:prstGeom>
          <a:noFill/>
        </p:spPr>
        <p:txBody>
          <a:bodyPr wrap="square" rtlCol="0">
            <a:spAutoFit/>
          </a:bodyPr>
          <a:lstStyle/>
          <a:p>
            <a:r>
              <a:rPr lang="en-AU" sz="2400" b="1" dirty="0">
                <a:latin typeface="Muli ExtraBold"/>
              </a:rPr>
              <a:t>Key Findings</a:t>
            </a:r>
          </a:p>
          <a:p>
            <a:endParaRPr lang="en-AU" b="1" dirty="0">
              <a:latin typeface="Muli ExtraBold"/>
            </a:endParaRPr>
          </a:p>
          <a:p>
            <a:r>
              <a:rPr lang="en-AU" b="1" dirty="0">
                <a:latin typeface="Muli ExtraBold"/>
              </a:rPr>
              <a:t>Audit of Applications to the South Australian Aboriginal Health Research Ethics Committee (AHREC), 2014-2021</a:t>
            </a:r>
          </a:p>
        </p:txBody>
      </p:sp>
      <p:pic>
        <p:nvPicPr>
          <p:cNvPr id="3" name="Picture 2">
            <a:extLst>
              <a:ext uri="{FF2B5EF4-FFF2-40B4-BE49-F238E27FC236}">
                <a16:creationId xmlns:a16="http://schemas.microsoft.com/office/drawing/2014/main" id="{070A19B6-1E96-D935-CBBF-B9DB54438600}"/>
              </a:ext>
            </a:extLst>
          </p:cNvPr>
          <p:cNvPicPr/>
          <p:nvPr/>
        </p:nvPicPr>
        <p:blipFill>
          <a:blip r:embed="rId2">
            <a:extLst>
              <a:ext uri="{28A0092B-C50C-407E-A947-70E740481C1C}">
                <a14:useLocalDpi xmlns:a14="http://schemas.microsoft.com/office/drawing/2010/main" val="0"/>
              </a:ext>
            </a:extLst>
          </a:blip>
          <a:stretch>
            <a:fillRect/>
          </a:stretch>
        </p:blipFill>
        <p:spPr>
          <a:xfrm>
            <a:off x="0" y="3859129"/>
            <a:ext cx="1398954" cy="496687"/>
          </a:xfrm>
          <a:prstGeom prst="rect">
            <a:avLst/>
          </a:prstGeom>
        </p:spPr>
      </p:pic>
      <p:pic>
        <p:nvPicPr>
          <p:cNvPr id="4" name="Picture 3">
            <a:extLst>
              <a:ext uri="{FF2B5EF4-FFF2-40B4-BE49-F238E27FC236}">
                <a16:creationId xmlns:a16="http://schemas.microsoft.com/office/drawing/2014/main" id="{CA1DFFC1-FC75-EA97-57D6-B17F735280DC}"/>
              </a:ext>
            </a:extLst>
          </p:cNvPr>
          <p:cNvPicPr>
            <a:picLocks noChangeAspect="1"/>
          </p:cNvPicPr>
          <p:nvPr/>
        </p:nvPicPr>
        <p:blipFill>
          <a:blip r:embed="rId3"/>
          <a:stretch>
            <a:fillRect/>
          </a:stretch>
        </p:blipFill>
        <p:spPr>
          <a:xfrm>
            <a:off x="14288" y="4392246"/>
            <a:ext cx="1398954" cy="337679"/>
          </a:xfrm>
          <a:prstGeom prst="rect">
            <a:avLst/>
          </a:prstGeom>
        </p:spPr>
      </p:pic>
    </p:spTree>
    <p:extLst>
      <p:ext uri="{BB962C8B-B14F-4D97-AF65-F5344CB8AC3E}">
        <p14:creationId xmlns:p14="http://schemas.microsoft.com/office/powerpoint/2010/main" val="1362745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3027E2-D083-DDB7-1A24-9B0595FEBE2E}"/>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5CD931D3-6D14-9A48-D626-AD4951B28F22}"/>
              </a:ext>
            </a:extLst>
          </p:cNvPr>
          <p:cNvSpPr txBox="1"/>
          <p:nvPr/>
        </p:nvSpPr>
        <p:spPr>
          <a:xfrm>
            <a:off x="1769119" y="298093"/>
            <a:ext cx="7969835" cy="738664"/>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150"/>
              </a:spcAft>
              <a:buClrTx/>
              <a:buSzTx/>
              <a:buFontTx/>
              <a:buNone/>
              <a:tabLst/>
              <a:defRPr/>
            </a:pPr>
            <a:r>
              <a:rPr lang="en-AU" sz="2400" b="1" dirty="0">
                <a:solidFill>
                  <a:srgbClr val="1A1918"/>
                </a:solidFill>
                <a:latin typeface="Muli ExtraBold" pitchFamily="2" charset="77"/>
                <a:cs typeface="Arial" panose="020B0604020202020204" pitchFamily="34" charset="0"/>
              </a:rPr>
              <a:t>Findings: Audit</a:t>
            </a:r>
            <a:br>
              <a:rPr lang="en-AU" sz="2400" b="1" dirty="0">
                <a:solidFill>
                  <a:srgbClr val="1A1918"/>
                </a:solidFill>
                <a:latin typeface="Muli ExtraBold" pitchFamily="2" charset="77"/>
                <a:cs typeface="Arial" panose="020B0604020202020204" pitchFamily="34" charset="0"/>
              </a:rPr>
            </a:br>
            <a:r>
              <a:rPr lang="en-AU" sz="2400" b="1" dirty="0">
                <a:solidFill>
                  <a:srgbClr val="1A1918"/>
                </a:solidFill>
                <a:latin typeface="Muli ExtraBold" pitchFamily="2" charset="77"/>
                <a:cs typeface="Arial" panose="020B0604020202020204" pitchFamily="34" charset="0"/>
              </a:rPr>
              <a:t>Proportion of Aboriginal-specific studies </a:t>
            </a:r>
            <a:endParaRPr kumimoji="0" lang="en-US" sz="2400" b="1" i="0" u="none" strike="noStrike" kern="1200" cap="none" spc="0" normalizeH="0" baseline="0" noProof="0" dirty="0">
              <a:ln>
                <a:noFill/>
              </a:ln>
              <a:solidFill>
                <a:srgbClr val="1A1918"/>
              </a:solidFill>
              <a:effectLst/>
              <a:uLnTx/>
              <a:uFillTx/>
              <a:latin typeface="Muli ExtraBold" pitchFamily="2" charset="77"/>
              <a:ea typeface="+mn-ea"/>
              <a:cs typeface="Arial" panose="020B0604020202020204" pitchFamily="34" charset="0"/>
            </a:endParaRPr>
          </a:p>
        </p:txBody>
      </p:sp>
      <p:pic>
        <p:nvPicPr>
          <p:cNvPr id="12" name="Picture 11">
            <a:extLst>
              <a:ext uri="{FF2B5EF4-FFF2-40B4-BE49-F238E27FC236}">
                <a16:creationId xmlns:a16="http://schemas.microsoft.com/office/drawing/2014/main" id="{EDC925D3-FF0E-5440-D290-64783B579B76}"/>
              </a:ext>
            </a:extLst>
          </p:cNvPr>
          <p:cNvPicPr/>
          <p:nvPr/>
        </p:nvPicPr>
        <p:blipFill>
          <a:blip r:embed="rId2">
            <a:extLst>
              <a:ext uri="{28A0092B-C50C-407E-A947-70E740481C1C}">
                <a14:useLocalDpi xmlns:a14="http://schemas.microsoft.com/office/drawing/2010/main" val="0"/>
              </a:ext>
            </a:extLst>
          </a:blip>
          <a:stretch>
            <a:fillRect/>
          </a:stretch>
        </p:blipFill>
        <p:spPr>
          <a:xfrm>
            <a:off x="0" y="3859129"/>
            <a:ext cx="1398954" cy="496687"/>
          </a:xfrm>
          <a:prstGeom prst="rect">
            <a:avLst/>
          </a:prstGeom>
        </p:spPr>
      </p:pic>
      <p:pic>
        <p:nvPicPr>
          <p:cNvPr id="13" name="Picture 12">
            <a:extLst>
              <a:ext uri="{FF2B5EF4-FFF2-40B4-BE49-F238E27FC236}">
                <a16:creationId xmlns:a16="http://schemas.microsoft.com/office/drawing/2014/main" id="{ACC832E1-2202-1AF0-61FC-76A02BAB52FC}"/>
              </a:ext>
            </a:extLst>
          </p:cNvPr>
          <p:cNvPicPr>
            <a:picLocks noChangeAspect="1"/>
          </p:cNvPicPr>
          <p:nvPr/>
        </p:nvPicPr>
        <p:blipFill>
          <a:blip r:embed="rId3"/>
          <a:stretch>
            <a:fillRect/>
          </a:stretch>
        </p:blipFill>
        <p:spPr>
          <a:xfrm>
            <a:off x="14288" y="4392246"/>
            <a:ext cx="1398954" cy="337679"/>
          </a:xfrm>
          <a:prstGeom prst="rect">
            <a:avLst/>
          </a:prstGeom>
        </p:spPr>
      </p:pic>
      <p:pic>
        <p:nvPicPr>
          <p:cNvPr id="3" name="Picture 2">
            <a:extLst>
              <a:ext uri="{FF2B5EF4-FFF2-40B4-BE49-F238E27FC236}">
                <a16:creationId xmlns:a16="http://schemas.microsoft.com/office/drawing/2014/main" id="{11F267C8-EF1F-1F83-693A-A939FCEC5B37}"/>
              </a:ext>
            </a:extLst>
          </p:cNvPr>
          <p:cNvPicPr>
            <a:picLocks noChangeAspect="1"/>
          </p:cNvPicPr>
          <p:nvPr/>
        </p:nvPicPr>
        <p:blipFill>
          <a:blip r:embed="rId4"/>
          <a:stretch>
            <a:fillRect/>
          </a:stretch>
        </p:blipFill>
        <p:spPr>
          <a:xfrm>
            <a:off x="2273753" y="1210070"/>
            <a:ext cx="4596493" cy="3933430"/>
          </a:xfrm>
          <a:prstGeom prst="rect">
            <a:avLst/>
          </a:prstGeom>
        </p:spPr>
      </p:pic>
    </p:spTree>
    <p:extLst>
      <p:ext uri="{BB962C8B-B14F-4D97-AF65-F5344CB8AC3E}">
        <p14:creationId xmlns:p14="http://schemas.microsoft.com/office/powerpoint/2010/main" val="30652874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DocumentDescription xmlns="6f192c43-de9f-4798-91cd-4d38114830da" xsi:nil="true"/>
    <lcf76f155ced4ddcb4097134ff3c332f xmlns="6f192c43-de9f-4798-91cd-4d38114830da">
      <Terms xmlns="http://schemas.microsoft.com/office/infopath/2007/PartnerControls"/>
    </lcf76f155ced4ddcb4097134ff3c332f>
    <TaxCatchAll xmlns="c202e182-3354-47eb-b0ab-db50be7be36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31636F318B7C949B1F6166FF3F447A0" ma:contentTypeVersion="22" ma:contentTypeDescription="Create a new document." ma:contentTypeScope="" ma:versionID="023a05dfd7ae7534d96b77a1d80ab917">
  <xsd:schema xmlns:xsd="http://www.w3.org/2001/XMLSchema" xmlns:xs="http://www.w3.org/2001/XMLSchema" xmlns:p="http://schemas.microsoft.com/office/2006/metadata/properties" xmlns:ns1="http://schemas.microsoft.com/sharepoint/v3/fields" xmlns:ns3="6f192c43-de9f-4798-91cd-4d38114830da" xmlns:ns4="c202e182-3354-47eb-b0ab-db50be7be36f" targetNamespace="http://schemas.microsoft.com/office/2006/metadata/properties" ma:root="true" ma:fieldsID="2ccd9d308e2f9054f8cd8fb1ce57c0ef" ns1:_="" ns3:_="" ns4:_="">
    <xsd:import namespace="http://schemas.microsoft.com/sharepoint/v3/fields"/>
    <xsd:import namespace="6f192c43-de9f-4798-91cd-4d38114830da"/>
    <xsd:import namespace="c202e182-3354-47eb-b0ab-db50be7be36f"/>
    <xsd:element name="properties">
      <xsd:complexType>
        <xsd:sequence>
          <xsd:element name="documentManagement">
            <xsd:complexType>
              <xsd:all>
                <xsd:element ref="ns1:_Version" minOccurs="0"/>
                <xsd:element ref="ns3:DocumentDescription"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GenerationTime" minOccurs="0"/>
                <xsd:element ref="ns3:MediaServiceEventHashCode" minOccurs="0"/>
                <xsd:element ref="ns3:lcf76f155ced4ddcb4097134ff3c332f" minOccurs="0"/>
                <xsd:element ref="ns4:TaxCatchAll" minOccurs="0"/>
                <xsd:element ref="ns3:MediaServiceOCR" minOccurs="0"/>
                <xsd:element ref="ns4:SharedWithUsers" minOccurs="0"/>
                <xsd:element ref="ns4:SharedWithDetail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Version" ma:index="0" nillable="true" ma:displayName="Version" ma:hidden="true" ma:internalName="_Vers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f192c43-de9f-4798-91cd-4d38114830da" elementFormDefault="qualified">
    <xsd:import namespace="http://schemas.microsoft.com/office/2006/documentManagement/types"/>
    <xsd:import namespace="http://schemas.microsoft.com/office/infopath/2007/PartnerControls"/>
    <xsd:element name="DocumentDescription" ma:index="3" nillable="true" ma:displayName="Document Description" ma:format="Dropdown" ma:internalName="DocumentDescription" ma:readOnly="false">
      <xsd:simpleType>
        <xsd:restriction base="dms:Note">
          <xsd:maxLength value="255"/>
        </xsd:restriction>
      </xsd:simple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hidden="true" ma:internalName="MediaServiceKeyPoints"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hidden="true"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49d3b022-555c-4404-b0ea-6343c4ecebba"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hidden="true" ma:internalName="MediaServiceOCR" ma:readOnly="true">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202e182-3354-47eb-b0ab-db50be7be36f"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9f552bd0-62ec-4de4-b304-3185ad170c7c}" ma:internalName="TaxCatchAll" ma:readOnly="false" ma:showField="CatchAllData" ma:web="c202e182-3354-47eb-b0ab-db50be7be36f">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89068CD-E632-4ADB-BF39-A082D22A568C}">
  <ds:schemaRefs>
    <ds:schemaRef ds:uri="http://schemas.microsoft.com/sharepoint/v3/contenttype/forms"/>
  </ds:schemaRefs>
</ds:datastoreItem>
</file>

<file path=customXml/itemProps2.xml><?xml version="1.0" encoding="utf-8"?>
<ds:datastoreItem xmlns:ds="http://schemas.openxmlformats.org/officeDocument/2006/customXml" ds:itemID="{3D6C6181-8525-4033-929D-E7EAB2158DBC}">
  <ds:schemaRefs>
    <ds:schemaRef ds:uri="6f192c43-de9f-4798-91cd-4d38114830da"/>
    <ds:schemaRef ds:uri="http://schemas.microsoft.com/office/2006/metadata/properties"/>
    <ds:schemaRef ds:uri="http://purl.org/dc/terms/"/>
    <ds:schemaRef ds:uri="http://purl.org/dc/elements/1.1/"/>
    <ds:schemaRef ds:uri="http://www.w3.org/XML/1998/namespace"/>
    <ds:schemaRef ds:uri="http://purl.org/dc/dcmitype/"/>
    <ds:schemaRef ds:uri="http://schemas.microsoft.com/office/2006/documentManagement/types"/>
    <ds:schemaRef ds:uri="c202e182-3354-47eb-b0ab-db50be7be36f"/>
    <ds:schemaRef ds:uri="http://schemas.microsoft.com/office/infopath/2007/PartnerControls"/>
    <ds:schemaRef ds:uri="http://schemas.openxmlformats.org/package/2006/metadata/core-properties"/>
    <ds:schemaRef ds:uri="http://schemas.microsoft.com/sharepoint/v3/fields"/>
  </ds:schemaRefs>
</ds:datastoreItem>
</file>

<file path=customXml/itemProps3.xml><?xml version="1.0" encoding="utf-8"?>
<ds:datastoreItem xmlns:ds="http://schemas.openxmlformats.org/officeDocument/2006/customXml" ds:itemID="{F2447676-7A91-49B0-8D6A-7EE89D4F8D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6f192c43-de9f-4798-91cd-4d38114830da"/>
    <ds:schemaRef ds:uri="c202e182-3354-47eb-b0ab-db50be7be36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a3ac3cd1-6472-4907-b4df-5aa2424f43cb}" enabled="0" method="" siteId="{a3ac3cd1-6472-4907-b4df-5aa2424f43cb}" removed="1"/>
</clbl:labelList>
</file>

<file path=docProps/app.xml><?xml version="1.0" encoding="utf-8"?>
<Properties xmlns="http://schemas.openxmlformats.org/officeDocument/2006/extended-properties" xmlns:vt="http://schemas.openxmlformats.org/officeDocument/2006/docPropsVTypes">
  <TotalTime>1077</TotalTime>
  <Words>2327</Words>
  <Application>Microsoft Office PowerPoint</Application>
  <PresentationFormat>On-screen Show (16:9)</PresentationFormat>
  <Paragraphs>179</Paragraphs>
  <Slides>30</Slides>
  <Notes>0</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30</vt:i4>
      </vt:variant>
    </vt:vector>
  </HeadingPairs>
  <TitlesOfParts>
    <vt:vector size="43" baseType="lpstr">
      <vt:lpstr>Arial</vt:lpstr>
      <vt:lpstr>Articulat CF Normal</vt:lpstr>
      <vt:lpstr>Calibri</vt:lpstr>
      <vt:lpstr>Muli ExtraBold</vt:lpstr>
      <vt:lpstr>Muli Medium</vt:lpstr>
      <vt:lpstr>Symbol</vt:lpstr>
      <vt:lpstr>Office Theme</vt:lpstr>
      <vt:lpstr>Custom Design</vt:lpstr>
      <vt:lpstr>4_Custom Design</vt:lpstr>
      <vt:lpstr>9_Custom Design</vt:lpstr>
      <vt:lpstr>1_Custom Design</vt:lpstr>
      <vt:lpstr>5_Custom Design</vt:lpstr>
      <vt:lpstr>6_Custom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Papercut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Baulman</dc:creator>
  <cp:lastModifiedBy>Leda Sivak</cp:lastModifiedBy>
  <cp:revision>119</cp:revision>
  <dcterms:created xsi:type="dcterms:W3CDTF">2017-07-17T02:51:25Z</dcterms:created>
  <dcterms:modified xsi:type="dcterms:W3CDTF">2024-05-30T01:50:01Z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0x010100031636F318B7C949B1F6166FF3F447A0</vt:lpwstr>
  </property>
  <property fmtid="{D5CDD505-2E9C-101B-9397-08002B2CF9AE}" pid="3" name="Resource Type">
    <vt:lpwstr>4;#Template|eab88add-30ec-480e-b030-8e04df0438f3</vt:lpwstr>
  </property>
  <property fmtid="{D5CDD505-2E9C-101B-9397-08002B2CF9AE}" pid="4" name="MediaServiceImageTags">
    <vt:lpwstr/>
  </property>
</Properties>
</file>